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tiff" ContentType="image/tif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4" d="100"/>
          <a:sy n="34" d="100"/>
        </p:scale>
        <p:origin x="-756" y="-78"/>
      </p:cViewPr>
      <p:guideLst>
        <p:guide orient="horz" pos="4320"/>
        <p:guide pos="76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5968" y="673100"/>
            <a:ext cx="18135601" cy="8737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>
            <a:spLocks noGrp="1"/>
          </p:cNvSpPr>
          <p:nvPr>
            <p:ph type="title"/>
          </p:nvPr>
        </p:nvSpPr>
        <p:spPr>
          <a:xfrm>
            <a:off x="1778000" y="4533900"/>
            <a:ext cx="20828000" cy="46482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sz="half" idx="13"/>
          </p:nvPr>
        </p:nvSpPr>
        <p:spPr>
          <a:xfrm>
            <a:off x="13165980" y="952500"/>
            <a:ext cx="9525001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3169900" y="3149600"/>
            <a:ext cx="95250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760700" y="7048500"/>
            <a:ext cx="7404100" cy="5549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760700" y="1130300"/>
            <a:ext cx="7404100" cy="5549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1206500" y="1130300"/>
            <a:ext cx="1417320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3.tif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3.tif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3.tiff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4.tif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Image" descr="Image"/>
          <p:cNvPicPr>
            <a:picLocks noChangeAspect="1"/>
          </p:cNvPicPr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1926536" y="2025092"/>
            <a:ext cx="1432469" cy="1432470"/>
          </a:xfrm>
          <a:prstGeom prst="rect">
            <a:avLst/>
          </a:prstGeom>
          <a:ln w="12700">
            <a:miter lim="400000"/>
          </a:ln>
        </p:spPr>
      </p:pic>
      <p:sp>
        <p:nvSpPr>
          <p:cNvPr id="120" name="Министерство экономики…"/>
          <p:cNvSpPr txBox="1"/>
          <p:nvPr/>
        </p:nvSpPr>
        <p:spPr>
          <a:xfrm>
            <a:off x="3623894" y="2157127"/>
            <a:ext cx="5523948" cy="21800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 defTabSz="457200">
              <a:lnSpc>
                <a:spcPts val="8100"/>
              </a:lnSpc>
              <a:defRPr sz="3500" b="0">
                <a:solidFill>
                  <a:srgbClr val="2D2D2D"/>
                </a:solidFill>
                <a:latin typeface="TT Norms Bold"/>
                <a:ea typeface="TT Norms Bold"/>
                <a:cs typeface="TT Norms Bold"/>
                <a:sym typeface="TT Norms Bold"/>
              </a:defRPr>
            </a:pPr>
            <a:r>
              <a:rPr lang="tt-RU" dirty="0" smtClean="0"/>
              <a:t>Татарстан Республикасы</a:t>
            </a:r>
            <a:r>
              <a:rPr smtClean="0"/>
              <a:t> </a:t>
            </a:r>
            <a:endParaRPr/>
          </a:p>
          <a:p>
            <a:pPr algn="l" defTabSz="457200">
              <a:lnSpc>
                <a:spcPts val="8100"/>
              </a:lnSpc>
              <a:defRPr sz="3500" b="0">
                <a:solidFill>
                  <a:srgbClr val="2D2D2D"/>
                </a:solidFill>
                <a:latin typeface="TT Norms Bold"/>
                <a:ea typeface="TT Norms Bold"/>
                <a:cs typeface="TT Norms Bold"/>
                <a:sym typeface="TT Norms Bold"/>
              </a:defRPr>
            </a:pPr>
            <a:r>
              <a:rPr lang="tt-RU" dirty="0" smtClean="0"/>
              <a:t>Ик</a:t>
            </a:r>
            <a:r>
              <a:rPr lang="ru-RU" dirty="0" err="1" smtClean="0"/>
              <a:t>ъ</a:t>
            </a:r>
            <a:r>
              <a:rPr lang="tt-RU" dirty="0" smtClean="0"/>
              <a:t>тисад министрлыгы</a:t>
            </a:r>
            <a:endParaRPr/>
          </a:p>
        </p:txBody>
      </p:sp>
      <p:sp>
        <p:nvSpPr>
          <p:cNvPr id="121" name="Льготный займ"/>
          <p:cNvSpPr txBox="1"/>
          <p:nvPr/>
        </p:nvSpPr>
        <p:spPr>
          <a:xfrm>
            <a:off x="1444675" y="5618325"/>
            <a:ext cx="20960866" cy="3180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1">
              <a:defRPr sz="20000" b="0">
                <a:solidFill>
                  <a:srgbClr val="EB5D4C"/>
                </a:solidFill>
                <a:latin typeface="TT Norms ExtraBold"/>
                <a:ea typeface="TT Norms ExtraBold"/>
                <a:cs typeface="TT Norms ExtraBold"/>
                <a:sym typeface="TT Norms ExtraBold"/>
              </a:defRPr>
            </a:pPr>
            <a:r>
              <a:rPr lang="tt-RU" dirty="0" smtClean="0"/>
              <a:t>ташламалы</a:t>
            </a:r>
            <a:r>
              <a:rPr smtClean="0"/>
              <a:t> </a:t>
            </a:r>
            <a:r>
              <a:t>займ</a:t>
            </a:r>
          </a:p>
        </p:txBody>
      </p:sp>
      <p:sp>
        <p:nvSpPr>
          <p:cNvPr id="122" name="для малого и среднего бизнеса"/>
          <p:cNvSpPr txBox="1"/>
          <p:nvPr/>
        </p:nvSpPr>
        <p:spPr>
          <a:xfrm>
            <a:off x="7023861" y="5286364"/>
            <a:ext cx="19061317" cy="12105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>
              <a:defRPr sz="7200" b="0">
                <a:solidFill>
                  <a:srgbClr val="C59772"/>
                </a:solidFill>
                <a:latin typeface="TT Norms Medium"/>
                <a:ea typeface="TT Norms Medium"/>
                <a:cs typeface="TT Norms Medium"/>
                <a:sym typeface="TT Norms Medium"/>
              </a:defRPr>
            </a:lvl1pPr>
          </a:lstStyle>
          <a:p>
            <a:r>
              <a:rPr lang="tt-RU" dirty="0" smtClean="0"/>
              <a:t>Кече һәм урта бизнеска</a:t>
            </a:r>
            <a:endParaRPr/>
          </a:p>
        </p:txBody>
      </p:sp>
      <p:sp>
        <p:nvSpPr>
          <p:cNvPr id="123" name="Фонд поддержки предпринимательства…"/>
          <p:cNvSpPr txBox="1"/>
          <p:nvPr/>
        </p:nvSpPr>
        <p:spPr>
          <a:xfrm>
            <a:off x="9789852" y="2157127"/>
            <a:ext cx="6755054" cy="21800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 defTabSz="457200">
              <a:lnSpc>
                <a:spcPts val="8100"/>
              </a:lnSpc>
              <a:defRPr sz="3500" b="0">
                <a:solidFill>
                  <a:srgbClr val="2D2D2D"/>
                </a:solidFill>
                <a:latin typeface="TT Norms Bold"/>
                <a:ea typeface="TT Norms Bold"/>
                <a:cs typeface="TT Norms Bold"/>
                <a:sym typeface="TT Norms Bold"/>
              </a:defRPr>
            </a:pPr>
            <a:r>
              <a:rPr lang="tt-RU" dirty="0" smtClean="0"/>
              <a:t>Татарстан Республикасы </a:t>
            </a:r>
          </a:p>
          <a:p>
            <a:pPr algn="l" defTabSz="457200">
              <a:lnSpc>
                <a:spcPts val="8100"/>
              </a:lnSpc>
              <a:defRPr sz="3500" b="0">
                <a:solidFill>
                  <a:srgbClr val="2D2D2D"/>
                </a:solidFill>
                <a:latin typeface="TT Norms Bold"/>
                <a:ea typeface="TT Norms Bold"/>
                <a:cs typeface="TT Norms Bold"/>
                <a:sym typeface="TT Norms Bold"/>
              </a:defRPr>
            </a:pPr>
            <a:r>
              <a:rPr lang="tt-RU" dirty="0" smtClean="0"/>
              <a:t>Эшкуарлыкка ярдәм итү фонды</a:t>
            </a:r>
            <a:endParaRPr/>
          </a:p>
        </p:txBody>
      </p:sp>
      <p:sp>
        <p:nvSpPr>
          <p:cNvPr id="124" name="Line"/>
          <p:cNvSpPr/>
          <p:nvPr/>
        </p:nvSpPr>
        <p:spPr>
          <a:xfrm flipV="1">
            <a:off x="9542030" y="2234075"/>
            <a:ext cx="1" cy="1014504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pic>
        <p:nvPicPr>
          <p:cNvPr id="125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9074511" y="1738166"/>
            <a:ext cx="3761156" cy="205712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0789915" y="154022"/>
            <a:ext cx="3111501" cy="17018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28" name="Image" descr="Image"/>
          <p:cNvPicPr>
            <a:picLocks noChangeAspect="1"/>
          </p:cNvPicPr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365032" y="395537"/>
            <a:ext cx="1218771" cy="1218770"/>
          </a:xfrm>
          <a:prstGeom prst="rect">
            <a:avLst/>
          </a:prstGeom>
          <a:ln w="12700">
            <a:miter lim="400000"/>
          </a:ln>
        </p:spPr>
      </p:pic>
      <p:sp>
        <p:nvSpPr>
          <p:cNvPr id="129" name="Фонд поддержки предпринимательства…"/>
          <p:cNvSpPr txBox="1"/>
          <p:nvPr/>
        </p:nvSpPr>
        <p:spPr>
          <a:xfrm>
            <a:off x="7692091" y="576263"/>
            <a:ext cx="4857099" cy="12567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 defTabSz="457200">
              <a:lnSpc>
                <a:spcPts val="3000"/>
              </a:lnSpc>
              <a:defRPr sz="2500" b="0">
                <a:solidFill>
                  <a:srgbClr val="2D2D2D"/>
                </a:solidFill>
                <a:latin typeface="TT Norms Bold"/>
                <a:ea typeface="TT Norms Bold"/>
                <a:cs typeface="TT Norms Bold"/>
                <a:sym typeface="TT Norms Bold"/>
              </a:defRPr>
            </a:pPr>
            <a:r>
              <a:rPr lang="tt-RU" dirty="0" smtClean="0"/>
              <a:t>Татарстан Республикасы </a:t>
            </a:r>
          </a:p>
          <a:p>
            <a:pPr algn="l" defTabSz="457200">
              <a:lnSpc>
                <a:spcPts val="3000"/>
              </a:lnSpc>
              <a:defRPr sz="2500" b="0">
                <a:solidFill>
                  <a:srgbClr val="2D2D2D"/>
                </a:solidFill>
                <a:latin typeface="TT Norms Bold"/>
                <a:ea typeface="TT Norms Bold"/>
                <a:cs typeface="TT Norms Bold"/>
                <a:sym typeface="TT Norms Bold"/>
              </a:defRPr>
            </a:pPr>
            <a:r>
              <a:rPr lang="tt-RU" dirty="0" smtClean="0"/>
              <a:t>Эшкуарлыкка ярдәм итү фонды</a:t>
            </a:r>
            <a:endParaRPr/>
          </a:p>
          <a:p>
            <a:pPr algn="l" defTabSz="457200">
              <a:lnSpc>
                <a:spcPts val="3000"/>
              </a:lnSpc>
              <a:defRPr sz="2500" b="0">
                <a:solidFill>
                  <a:srgbClr val="2D2D2D"/>
                </a:solidFill>
                <a:latin typeface="TT Norms Bold"/>
                <a:ea typeface="TT Norms Bold"/>
                <a:cs typeface="TT Norms Bold"/>
                <a:sym typeface="TT Norms Bold"/>
              </a:defRPr>
            </a:pPr>
            <a:endParaRPr/>
          </a:p>
        </p:txBody>
      </p:sp>
      <p:sp>
        <p:nvSpPr>
          <p:cNvPr id="130" name="Вы предприниматель?"/>
          <p:cNvSpPr txBox="1"/>
          <p:nvPr/>
        </p:nvSpPr>
        <p:spPr>
          <a:xfrm>
            <a:off x="5293193" y="6095999"/>
            <a:ext cx="10294485" cy="15645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1">
              <a:defRPr sz="9500" b="0">
                <a:solidFill>
                  <a:srgbClr val="ED5C4B"/>
                </a:solidFill>
                <a:latin typeface="TT Norms ExtraBold"/>
                <a:ea typeface="TT Norms ExtraBold"/>
                <a:cs typeface="TT Norms ExtraBold"/>
                <a:sym typeface="TT Norms ExtraBold"/>
              </a:defRPr>
            </a:pPr>
            <a:r>
              <a:rPr lang="tt-RU" dirty="0" smtClean="0"/>
              <a:t>Сез – эшкуармы?</a:t>
            </a:r>
            <a:endParaRPr/>
          </a:p>
        </p:txBody>
      </p:sp>
      <p:sp>
        <p:nvSpPr>
          <p:cNvPr id="131" name="Работаете в сфере услуг?"/>
          <p:cNvSpPr txBox="1"/>
          <p:nvPr/>
        </p:nvSpPr>
        <p:spPr>
          <a:xfrm>
            <a:off x="2453894" y="5045973"/>
            <a:ext cx="20707592" cy="12875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1">
              <a:defRPr sz="7700" b="0">
                <a:solidFill>
                  <a:srgbClr val="5E3730">
                    <a:alpha val="61847"/>
                  </a:srgbClr>
                </a:solidFill>
                <a:latin typeface="TT Norms ExtraBold"/>
                <a:ea typeface="TT Norms ExtraBold"/>
                <a:cs typeface="TT Norms ExtraBold"/>
                <a:sym typeface="TT Norms ExtraBold"/>
              </a:defRPr>
            </a:pPr>
            <a:r>
              <a:rPr lang="tt-RU" dirty="0" smtClean="0"/>
              <a:t>Хезмәт күрсәтүләр өлкәсендә эшлисезме?</a:t>
            </a:r>
            <a:endParaRPr/>
          </a:p>
        </p:txBody>
      </p:sp>
      <p:sp>
        <p:nvSpPr>
          <p:cNvPr id="132" name="Занимаетесь торговлей?"/>
          <p:cNvSpPr txBox="1"/>
          <p:nvPr/>
        </p:nvSpPr>
        <p:spPr>
          <a:xfrm>
            <a:off x="7692576" y="4064000"/>
            <a:ext cx="13766589" cy="11490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1">
              <a:defRPr sz="6800" b="0">
                <a:solidFill>
                  <a:srgbClr val="ED5C4B">
                    <a:alpha val="54387"/>
                  </a:srgbClr>
                </a:solidFill>
                <a:latin typeface="TT Norms Bold"/>
                <a:ea typeface="TT Norms Bold"/>
                <a:cs typeface="TT Norms Bold"/>
                <a:sym typeface="TT Norms Bold"/>
              </a:defRPr>
            </a:pPr>
            <a:r>
              <a:rPr lang="tt-RU" dirty="0" smtClean="0"/>
              <a:t>Сәүдә белән шөгыл</a:t>
            </a:r>
            <a:r>
              <a:rPr lang="ru-RU" dirty="0" err="1" smtClean="0"/>
              <a:t>ь</a:t>
            </a:r>
            <a:r>
              <a:rPr lang="tt-RU" dirty="0" smtClean="0"/>
              <a:t>ләнәсезме</a:t>
            </a:r>
            <a:r>
              <a:rPr smtClean="0"/>
              <a:t>?</a:t>
            </a:r>
            <a:endParaRPr/>
          </a:p>
        </p:txBody>
      </p:sp>
      <p:sp>
        <p:nvSpPr>
          <p:cNvPr id="133" name="Производите товары?"/>
          <p:cNvSpPr txBox="1"/>
          <p:nvPr/>
        </p:nvSpPr>
        <p:spPr>
          <a:xfrm>
            <a:off x="9557737" y="7631293"/>
            <a:ext cx="13441180" cy="12875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1">
              <a:defRPr sz="7700" b="0">
                <a:solidFill>
                  <a:srgbClr val="C59772"/>
                </a:solidFill>
                <a:latin typeface="TT Norms Bold"/>
                <a:ea typeface="TT Norms Bold"/>
                <a:cs typeface="TT Norms Bold"/>
                <a:sym typeface="TT Norms Bold"/>
              </a:defRPr>
            </a:pPr>
            <a:r>
              <a:rPr lang="tt-RU" dirty="0" smtClean="0"/>
              <a:t>Товарлар җитештерәсезме</a:t>
            </a:r>
            <a:r>
              <a:rPr smtClean="0"/>
              <a:t>?</a:t>
            </a:r>
            <a:endParaRPr/>
          </a:p>
        </p:txBody>
      </p:sp>
      <p:sp>
        <p:nvSpPr>
          <p:cNvPr id="134" name="Хотите выйти на новый уровень?"/>
          <p:cNvSpPr txBox="1"/>
          <p:nvPr/>
        </p:nvSpPr>
        <p:spPr>
          <a:xfrm>
            <a:off x="3439006" y="8920343"/>
            <a:ext cx="14218636" cy="11490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1">
              <a:defRPr sz="6800" b="0">
                <a:solidFill>
                  <a:srgbClr val="5E3730">
                    <a:alpha val="31798"/>
                  </a:srgbClr>
                </a:solidFill>
                <a:latin typeface="TT Norms ExtraBold"/>
                <a:ea typeface="TT Norms ExtraBold"/>
                <a:cs typeface="TT Norms ExtraBold"/>
                <a:sym typeface="TT Norms ExtraBold"/>
              </a:defRPr>
            </a:pPr>
            <a:r>
              <a:rPr lang="tt-RU" dirty="0" smtClean="0"/>
              <a:t>Яңа өслеккә чыгарга телисезме</a:t>
            </a:r>
            <a:r>
              <a:rPr smtClean="0"/>
              <a:t>?</a:t>
            </a:r>
            <a:endParaRPr/>
          </a:p>
        </p:txBody>
      </p:sp>
      <p:sp>
        <p:nvSpPr>
          <p:cNvPr id="135" name="Планируете развиваться?"/>
          <p:cNvSpPr txBox="1"/>
          <p:nvPr/>
        </p:nvSpPr>
        <p:spPr>
          <a:xfrm>
            <a:off x="4018688" y="2950710"/>
            <a:ext cx="15978733" cy="12105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1">
              <a:defRPr sz="7200" b="0">
                <a:solidFill>
                  <a:srgbClr val="5E3730">
                    <a:alpha val="16047"/>
                  </a:srgbClr>
                </a:solidFill>
                <a:latin typeface="TT Norms ExtraBold"/>
                <a:ea typeface="TT Norms ExtraBold"/>
                <a:cs typeface="TT Norms ExtraBold"/>
                <a:sym typeface="TT Norms ExtraBold"/>
              </a:defRPr>
            </a:pPr>
            <a:r>
              <a:rPr lang="tt-RU" dirty="0" smtClean="0"/>
              <a:t>Үсеш алырга планлаштырасызмы</a:t>
            </a:r>
            <a:r>
              <a:rPr smtClean="0"/>
              <a:t>?</a:t>
            </a:r>
            <a:endParaRPr/>
          </a:p>
        </p:txBody>
      </p:sp>
      <p:sp>
        <p:nvSpPr>
          <p:cNvPr id="136" name="Займ даст вашему бизнесу новые возможности"/>
          <p:cNvSpPr txBox="1"/>
          <p:nvPr/>
        </p:nvSpPr>
        <p:spPr>
          <a:xfrm>
            <a:off x="1028429" y="11338286"/>
            <a:ext cx="22390745" cy="12567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1">
              <a:defRPr sz="7500" b="0">
                <a:solidFill>
                  <a:srgbClr val="ED5C4B"/>
                </a:solidFill>
                <a:latin typeface="TT Norms ExtraBold"/>
                <a:ea typeface="TT Norms ExtraBold"/>
                <a:cs typeface="TT Norms ExtraBold"/>
                <a:sym typeface="TT Norms ExtraBold"/>
              </a:defRPr>
            </a:pPr>
            <a:r>
              <a:rPr smtClean="0"/>
              <a:t>Займ</a:t>
            </a:r>
            <a:r>
              <a:rPr lang="tt-RU" dirty="0" smtClean="0"/>
              <a:t> сезнең бизнеска яңа мөмкинлекләр бирер</a:t>
            </a:r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047804" y="571456"/>
            <a:ext cx="5043047" cy="96436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l" defTabSz="457200">
              <a:defRPr sz="3500" b="0">
                <a:solidFill>
                  <a:srgbClr val="2D2D2D"/>
                </a:solidFill>
                <a:latin typeface="TT Norms Bold"/>
                <a:ea typeface="TT Norms Bold"/>
                <a:cs typeface="TT Norms Bold"/>
                <a:sym typeface="TT Norms Bold"/>
              </a:defRPr>
            </a:pPr>
            <a:r>
              <a:rPr lang="tt-RU" sz="2800" dirty="0" smtClean="0"/>
              <a:t>Татарстан Республикасы </a:t>
            </a:r>
          </a:p>
          <a:p>
            <a:pPr algn="l" defTabSz="457200">
              <a:defRPr sz="3500" b="0">
                <a:solidFill>
                  <a:srgbClr val="2D2D2D"/>
                </a:solidFill>
                <a:latin typeface="TT Norms Bold"/>
                <a:ea typeface="TT Norms Bold"/>
                <a:cs typeface="TT Norms Bold"/>
                <a:sym typeface="TT Norms Bold"/>
              </a:defRPr>
            </a:pPr>
            <a:r>
              <a:rPr lang="tt-RU" sz="2800" dirty="0" smtClean="0"/>
              <a:t>Икътисад министрлыгы</a:t>
            </a:r>
            <a:endParaRPr kumimoji="0" lang="ru-RU" sz="2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Rectangle"/>
          <p:cNvSpPr/>
          <p:nvPr/>
        </p:nvSpPr>
        <p:spPr>
          <a:xfrm>
            <a:off x="-35202" y="4376310"/>
            <a:ext cx="24454403" cy="7251555"/>
          </a:xfrm>
          <a:prstGeom prst="rect">
            <a:avLst/>
          </a:prstGeom>
          <a:solidFill>
            <a:srgbClr val="C59772">
              <a:alpha val="22113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39" name="Выдача займов малому и среднему бизнесу на льготных условиях на любые цели"/>
          <p:cNvSpPr txBox="1"/>
          <p:nvPr/>
        </p:nvSpPr>
        <p:spPr>
          <a:xfrm>
            <a:off x="709744" y="2357406"/>
            <a:ext cx="10820836" cy="19492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lvl="1" indent="0" algn="l">
              <a:defRPr sz="4000" b="0">
                <a:solidFill>
                  <a:srgbClr val="333333"/>
                </a:solidFill>
                <a:latin typeface="TT Norms Medium"/>
                <a:ea typeface="TT Norms Medium"/>
                <a:cs typeface="TT Norms Medium"/>
                <a:sym typeface="TT Norms Medium"/>
              </a:defRPr>
            </a:pPr>
            <a:r>
              <a:rPr lang="tt-RU" dirty="0" smtClean="0"/>
              <a:t>Кече һәм урта бизнеска ташламалы шартларда </a:t>
            </a:r>
            <a:r>
              <a:rPr lang="tt-RU" dirty="0" smtClean="0">
                <a:solidFill>
                  <a:srgbClr val="C59772"/>
                </a:solidFill>
                <a:latin typeface="TT Norms ExtraBold"/>
                <a:sym typeface="TT Norms ExtraBold"/>
              </a:rPr>
              <a:t>теләсә нинди эшкуарлык максатларына </a:t>
            </a:r>
            <a:r>
              <a:rPr lang="tt-RU" dirty="0" smtClean="0"/>
              <a:t>займнар бирү </a:t>
            </a:r>
            <a:endParaRPr>
              <a:solidFill>
                <a:srgbClr val="C59772"/>
              </a:solidFill>
              <a:latin typeface="TT Norms ExtraBold"/>
              <a:ea typeface="TT Norms ExtraBold"/>
              <a:cs typeface="TT Norms ExtraBold"/>
              <a:sym typeface="TT Norms ExtraBold"/>
            </a:endParaRPr>
          </a:p>
        </p:txBody>
      </p:sp>
      <p:sp>
        <p:nvSpPr>
          <p:cNvPr id="140" name="до 3 000 000 рублей"/>
          <p:cNvSpPr txBox="1"/>
          <p:nvPr/>
        </p:nvSpPr>
        <p:spPr>
          <a:xfrm>
            <a:off x="11709584" y="2409124"/>
            <a:ext cx="10656763" cy="17953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0000" b="0">
                <a:solidFill>
                  <a:srgbClr val="ED5C4B"/>
                </a:solidFill>
                <a:latin typeface="TT Norms ExtraBold"/>
                <a:ea typeface="TT Norms ExtraBold"/>
                <a:cs typeface="TT Norms ExtraBold"/>
                <a:sym typeface="TT Norms ExtraBold"/>
              </a:defRPr>
            </a:pPr>
            <a:r>
              <a:rPr sz="11000" smtClean="0"/>
              <a:t>3 </a:t>
            </a:r>
            <a:r>
              <a:rPr sz="11000"/>
              <a:t>000 000</a:t>
            </a:r>
            <a:r>
              <a:rPr/>
              <a:t> </a:t>
            </a:r>
            <a:r>
              <a:rPr lang="tt-RU" sz="5000" dirty="0" smtClean="0"/>
              <a:t>сумга кадәр</a:t>
            </a:r>
            <a:endParaRPr sz="5000"/>
          </a:p>
        </p:txBody>
      </p:sp>
      <p:pic>
        <p:nvPicPr>
          <p:cNvPr id="141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325838" y="4938906"/>
            <a:ext cx="1524001" cy="1524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42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2793220" y="7352472"/>
            <a:ext cx="1411616" cy="1411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143" name="Image" descr="Image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2325838" y="9541268"/>
            <a:ext cx="1524001" cy="1524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44" name="Image" descr="Image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2382030" y="7296280"/>
            <a:ext cx="1411616" cy="1411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145" name="Image" descr="Image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12793220" y="5053206"/>
            <a:ext cx="1295401" cy="12954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46" name="Image" descr="Image"/>
          <p:cNvPicPr>
            <a:picLocks noChangeAspect="1"/>
          </p:cNvPicPr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12793220" y="9653654"/>
            <a:ext cx="1411616" cy="1411615"/>
          </a:xfrm>
          <a:prstGeom prst="rect">
            <a:avLst/>
          </a:prstGeom>
          <a:ln w="12700">
            <a:miter lim="400000"/>
          </a:ln>
        </p:spPr>
      </p:pic>
      <p:sp>
        <p:nvSpPr>
          <p:cNvPr id="147" name="Строительство помещений"/>
          <p:cNvSpPr txBox="1"/>
          <p:nvPr/>
        </p:nvSpPr>
        <p:spPr>
          <a:xfrm>
            <a:off x="4230987" y="5440556"/>
            <a:ext cx="6929164" cy="5334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algn="l">
              <a:defRPr sz="2800" b="0">
                <a:solidFill>
                  <a:srgbClr val="333333"/>
                </a:solidFill>
                <a:latin typeface="TT Norms Medium"/>
                <a:ea typeface="TT Norms Medium"/>
                <a:cs typeface="TT Norms Medium"/>
                <a:sym typeface="TT Norms Medium"/>
              </a:defRPr>
            </a:pPr>
            <a:r>
              <a:rPr lang="tt-RU" dirty="0" smtClean="0"/>
              <a:t>Биналар төзү</a:t>
            </a:r>
            <a:endParaRPr/>
          </a:p>
        </p:txBody>
      </p:sp>
      <p:sp>
        <p:nvSpPr>
          <p:cNvPr id="148" name="Заказ рекламных услуг"/>
          <p:cNvSpPr txBox="1"/>
          <p:nvPr/>
        </p:nvSpPr>
        <p:spPr>
          <a:xfrm>
            <a:off x="15144774" y="7741737"/>
            <a:ext cx="4467530" cy="9643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indent="0" algn="l">
              <a:defRPr sz="2800" b="0">
                <a:solidFill>
                  <a:srgbClr val="333333"/>
                </a:solidFill>
                <a:latin typeface="TT Norms Medium"/>
                <a:ea typeface="TT Norms Medium"/>
                <a:cs typeface="TT Norms Medium"/>
                <a:sym typeface="TT Norms Medium"/>
              </a:defRPr>
            </a:pPr>
            <a:r>
              <a:rPr lang="tt-RU" dirty="0" smtClean="0"/>
              <a:t>Реклама хезмәтләренә заказ бирү</a:t>
            </a:r>
            <a:endParaRPr/>
          </a:p>
        </p:txBody>
      </p:sp>
      <p:sp>
        <p:nvSpPr>
          <p:cNvPr id="149" name="Проведение ремонтных работ"/>
          <p:cNvSpPr txBox="1"/>
          <p:nvPr/>
        </p:nvSpPr>
        <p:spPr>
          <a:xfrm>
            <a:off x="4230987" y="10042918"/>
            <a:ext cx="6929164" cy="5334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algn="l">
              <a:defRPr sz="2800" b="0">
                <a:solidFill>
                  <a:srgbClr val="333333"/>
                </a:solidFill>
                <a:latin typeface="TT Norms Medium"/>
                <a:ea typeface="TT Norms Medium"/>
                <a:cs typeface="TT Norms Medium"/>
                <a:sym typeface="TT Norms Medium"/>
              </a:defRPr>
            </a:pPr>
            <a:r>
              <a:rPr lang="tt-RU" dirty="0" smtClean="0"/>
              <a:t>Төзәтү эшләрен уздыру</a:t>
            </a:r>
            <a:endParaRPr/>
          </a:p>
        </p:txBody>
      </p:sp>
      <p:sp>
        <p:nvSpPr>
          <p:cNvPr id="150" name="Заказ партии товара для розничной торговли"/>
          <p:cNvSpPr txBox="1"/>
          <p:nvPr/>
        </p:nvSpPr>
        <p:spPr>
          <a:xfrm>
            <a:off x="15144774" y="5440556"/>
            <a:ext cx="8226681" cy="9643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indent="0" algn="l">
              <a:defRPr sz="2800" b="0">
                <a:solidFill>
                  <a:srgbClr val="333333"/>
                </a:solidFill>
                <a:latin typeface="TT Norms Medium"/>
                <a:ea typeface="TT Norms Medium"/>
                <a:cs typeface="TT Norms Medium"/>
                <a:sym typeface="TT Norms Medium"/>
              </a:defRPr>
            </a:pPr>
            <a:r>
              <a:rPr lang="tt-RU" dirty="0" smtClean="0"/>
              <a:t>Ваклап сәүдә итү өчен товар партиясенә заказ бирү</a:t>
            </a:r>
            <a:endParaRPr/>
          </a:p>
        </p:txBody>
      </p:sp>
      <p:sp>
        <p:nvSpPr>
          <p:cNvPr id="151" name="Закупка оборудования"/>
          <p:cNvSpPr txBox="1"/>
          <p:nvPr/>
        </p:nvSpPr>
        <p:spPr>
          <a:xfrm>
            <a:off x="15144774" y="10042918"/>
            <a:ext cx="6929165" cy="5334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algn="l">
              <a:defRPr sz="2800" b="0">
                <a:solidFill>
                  <a:srgbClr val="333333"/>
                </a:solidFill>
                <a:latin typeface="TT Norms Medium"/>
                <a:ea typeface="TT Norms Medium"/>
                <a:cs typeface="TT Norms Medium"/>
                <a:sym typeface="TT Norms Medium"/>
              </a:defRPr>
            </a:pPr>
            <a:r>
              <a:rPr lang="tt-RU" dirty="0" smtClean="0"/>
              <a:t>Җиһазлар сатып алу</a:t>
            </a:r>
            <a:endParaRPr/>
          </a:p>
        </p:txBody>
      </p:sp>
      <p:sp>
        <p:nvSpPr>
          <p:cNvPr id="152" name="Закупка сырья"/>
          <p:cNvSpPr txBox="1"/>
          <p:nvPr/>
        </p:nvSpPr>
        <p:spPr>
          <a:xfrm>
            <a:off x="4230987" y="7741737"/>
            <a:ext cx="6929164" cy="5334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algn="l">
              <a:defRPr sz="2800" b="0">
                <a:solidFill>
                  <a:srgbClr val="333333"/>
                </a:solidFill>
                <a:latin typeface="TT Norms Medium"/>
                <a:ea typeface="TT Norms Medium"/>
                <a:cs typeface="TT Norms Medium"/>
                <a:sym typeface="TT Norms Medium"/>
              </a:defRPr>
            </a:pPr>
            <a:r>
              <a:rPr lang="tt-RU" dirty="0" smtClean="0"/>
              <a:t>Чимал сатып алу</a:t>
            </a:r>
            <a:endParaRPr/>
          </a:p>
        </p:txBody>
      </p:sp>
      <p:sp>
        <p:nvSpPr>
          <p:cNvPr id="153" name="и другие потребности для развития бизнеса"/>
          <p:cNvSpPr txBox="1"/>
          <p:nvPr/>
        </p:nvSpPr>
        <p:spPr>
          <a:xfrm>
            <a:off x="709744" y="12071050"/>
            <a:ext cx="11455009" cy="641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algn="l">
              <a:defRPr sz="3500" b="0">
                <a:solidFill>
                  <a:srgbClr val="333333"/>
                </a:solidFill>
                <a:latin typeface="TT Norms Medium"/>
                <a:ea typeface="TT Norms Medium"/>
                <a:cs typeface="TT Norms Medium"/>
                <a:sym typeface="TT Norms Medium"/>
              </a:defRPr>
            </a:pPr>
            <a:r>
              <a:rPr lang="tt-RU" dirty="0" smtClean="0"/>
              <a:t>һәм бизнес үсеше өчен </a:t>
            </a:r>
            <a:r>
              <a:rPr smtClean="0"/>
              <a:t> </a:t>
            </a:r>
            <a:r>
              <a:rPr lang="tt-RU" dirty="0" smtClean="0">
                <a:solidFill>
                  <a:srgbClr val="C59772"/>
                </a:solidFill>
                <a:latin typeface="TT Norms ExtraBold"/>
                <a:sym typeface="TT Norms ExtraBold"/>
              </a:rPr>
              <a:t>башка төрле кирәк-яраклар</a:t>
            </a:r>
            <a:endParaRPr/>
          </a:p>
        </p:txBody>
      </p:sp>
      <p:pic>
        <p:nvPicPr>
          <p:cNvPr id="154" name="Image" descr="Image"/>
          <p:cNvPicPr>
            <a:picLocks noChangeAspect="1"/>
          </p:cNvPicPr>
          <p:nvPr/>
        </p:nvPicPr>
        <p:blipFill>
          <a:blip r:embed="rId8">
            <a:extLst/>
          </a:blip>
          <a:stretch>
            <a:fillRect/>
          </a:stretch>
        </p:blipFill>
        <p:spPr>
          <a:xfrm>
            <a:off x="20789915" y="154022"/>
            <a:ext cx="3111501" cy="17018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55" name="Image" descr="Image"/>
          <p:cNvPicPr>
            <a:picLocks noChangeAspect="1"/>
          </p:cNvPicPr>
          <p:nvPr/>
        </p:nvPicPr>
        <p:blipFill>
          <a:blip r:embed="rId9" cstate="print">
            <a:extLst/>
          </a:blip>
          <a:stretch>
            <a:fillRect/>
          </a:stretch>
        </p:blipFill>
        <p:spPr>
          <a:xfrm>
            <a:off x="365032" y="395537"/>
            <a:ext cx="1218771" cy="1218770"/>
          </a:xfrm>
          <a:prstGeom prst="rect">
            <a:avLst/>
          </a:prstGeom>
          <a:ln w="12700">
            <a:miter lim="400000"/>
          </a:ln>
        </p:spPr>
      </p:pic>
      <p:sp>
        <p:nvSpPr>
          <p:cNvPr id="156" name="Фонд поддержки предпринимательства…"/>
          <p:cNvSpPr txBox="1"/>
          <p:nvPr/>
        </p:nvSpPr>
        <p:spPr>
          <a:xfrm>
            <a:off x="8548662" y="556678"/>
            <a:ext cx="5715040" cy="8720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/>
          <a:p>
            <a:pPr algn="l" defTabSz="457200">
              <a:lnSpc>
                <a:spcPts val="3000"/>
              </a:lnSpc>
              <a:defRPr sz="2500" b="0">
                <a:solidFill>
                  <a:srgbClr val="2D2D2D"/>
                </a:solidFill>
                <a:latin typeface="TT Norms Bold"/>
                <a:ea typeface="TT Norms Bold"/>
                <a:cs typeface="TT Norms Bold"/>
                <a:sym typeface="TT Norms Bold"/>
              </a:defRPr>
            </a:pPr>
            <a:r>
              <a:rPr lang="ru-RU" dirty="0" smtClean="0"/>
              <a:t>Татарстан </a:t>
            </a:r>
            <a:r>
              <a:rPr lang="ru-RU" dirty="0" err="1" smtClean="0"/>
              <a:t>Республикасы</a:t>
            </a:r>
            <a:r>
              <a:rPr lang="ru-RU" dirty="0" smtClean="0"/>
              <a:t> </a:t>
            </a:r>
          </a:p>
          <a:p>
            <a:pPr algn="l" defTabSz="457200">
              <a:lnSpc>
                <a:spcPts val="3000"/>
              </a:lnSpc>
              <a:defRPr sz="2500" b="0">
                <a:solidFill>
                  <a:srgbClr val="2D2D2D"/>
                </a:solidFill>
                <a:latin typeface="TT Norms Bold"/>
                <a:ea typeface="TT Norms Bold"/>
                <a:cs typeface="TT Norms Bold"/>
                <a:sym typeface="TT Norms Bold"/>
              </a:defRPr>
            </a:pPr>
            <a:r>
              <a:rPr lang="ru-RU" dirty="0" err="1" smtClean="0"/>
              <a:t>Эшкуарлыкка</a:t>
            </a:r>
            <a:r>
              <a:rPr lang="ru-RU" dirty="0" smtClean="0"/>
              <a:t> </a:t>
            </a:r>
            <a:r>
              <a:rPr lang="ru-RU" dirty="0" err="1" smtClean="0"/>
              <a:t>ярдәм итү </a:t>
            </a:r>
            <a:r>
              <a:rPr lang="ru-RU" dirty="0" smtClean="0"/>
              <a:t>фонды</a:t>
            </a:r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2190680" y="571456"/>
            <a:ext cx="538162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defTabSz="457200">
              <a:defRPr sz="3500" b="0">
                <a:solidFill>
                  <a:srgbClr val="2D2D2D"/>
                </a:solidFill>
                <a:latin typeface="TT Norms Bold"/>
                <a:ea typeface="TT Norms Bold"/>
                <a:cs typeface="TT Norms Bold"/>
                <a:sym typeface="TT Norms Bold"/>
              </a:defRPr>
            </a:pPr>
            <a:r>
              <a:rPr lang="tt-RU" sz="2800" dirty="0" smtClean="0"/>
              <a:t>Татарстан Республикасы </a:t>
            </a:r>
          </a:p>
          <a:p>
            <a:pPr algn="l" defTabSz="457200">
              <a:defRPr sz="3500" b="0">
                <a:solidFill>
                  <a:srgbClr val="2D2D2D"/>
                </a:solidFill>
                <a:latin typeface="TT Norms Bold"/>
                <a:ea typeface="TT Norms Bold"/>
                <a:cs typeface="TT Norms Bold"/>
                <a:sym typeface="TT Norms Bold"/>
              </a:defRPr>
            </a:pPr>
            <a:r>
              <a:rPr lang="tt-RU" sz="2800" dirty="0" smtClean="0"/>
              <a:t>Икътисад министрлыгы</a:t>
            </a:r>
            <a:endParaRPr lang="ru-RU" sz="2800" dirty="0"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Rectangle"/>
          <p:cNvSpPr/>
          <p:nvPr/>
        </p:nvSpPr>
        <p:spPr>
          <a:xfrm>
            <a:off x="11254295" y="2679189"/>
            <a:ext cx="13136142" cy="8771480"/>
          </a:xfrm>
          <a:prstGeom prst="rect">
            <a:avLst/>
          </a:prstGeom>
          <a:solidFill>
            <a:srgbClr val="C59772">
              <a:alpha val="3648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59" name="Выгодные условия без дополнительных комиссий"/>
          <p:cNvSpPr txBox="1"/>
          <p:nvPr/>
        </p:nvSpPr>
        <p:spPr>
          <a:xfrm>
            <a:off x="1169981" y="4262747"/>
            <a:ext cx="9209335" cy="13336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indent="0" algn="l">
              <a:defRPr sz="4000" b="0">
                <a:solidFill>
                  <a:srgbClr val="333333"/>
                </a:solidFill>
                <a:latin typeface="TT Norms Medium"/>
                <a:ea typeface="TT Norms Medium"/>
                <a:cs typeface="TT Norms Medium"/>
                <a:sym typeface="TT Norms Medium"/>
              </a:defRPr>
            </a:pPr>
            <a:r>
              <a:rPr lang="tt-RU" dirty="0" smtClean="0">
                <a:solidFill>
                  <a:srgbClr val="5E3730"/>
                </a:solidFill>
              </a:rPr>
              <a:t>Өстәмә комиссияләре булмаган </a:t>
            </a:r>
            <a:r>
              <a:rPr lang="ru-RU" dirty="0" err="1" smtClean="0">
                <a:solidFill>
                  <a:schemeClr val="tx1"/>
                </a:solidFill>
              </a:rPr>
              <a:t>кулай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шартлар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endParaRPr>
              <a:solidFill>
                <a:schemeClr val="tx1"/>
              </a:solidFill>
            </a:endParaRPr>
          </a:p>
        </p:txBody>
      </p:sp>
      <p:sp>
        <p:nvSpPr>
          <p:cNvPr id="160" name="7,5%"/>
          <p:cNvSpPr txBox="1"/>
          <p:nvPr/>
        </p:nvSpPr>
        <p:spPr>
          <a:xfrm>
            <a:off x="1817388" y="5868436"/>
            <a:ext cx="7239447" cy="3848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5000" b="0">
                <a:solidFill>
                  <a:srgbClr val="ED5C4B"/>
                </a:solidFill>
                <a:latin typeface="TT Norms ExtraBold"/>
                <a:ea typeface="TT Norms ExtraBold"/>
                <a:cs typeface="TT Norms ExtraBold"/>
                <a:sym typeface="TT Norms ExtraBold"/>
              </a:defRPr>
            </a:lvl1pPr>
          </a:lstStyle>
          <a:p>
            <a:r>
              <a:t>7,5%</a:t>
            </a:r>
          </a:p>
        </p:txBody>
      </p:sp>
      <p:sp>
        <p:nvSpPr>
          <p:cNvPr id="161" name="годовых"/>
          <p:cNvSpPr txBox="1"/>
          <p:nvPr/>
        </p:nvSpPr>
        <p:spPr>
          <a:xfrm>
            <a:off x="619045" y="5857869"/>
            <a:ext cx="2071701" cy="7181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lvl="1" algn="r">
              <a:defRPr sz="4000" b="0">
                <a:solidFill>
                  <a:srgbClr val="ED5C4B"/>
                </a:solidFill>
                <a:latin typeface="TT Norms Bold"/>
                <a:ea typeface="TT Norms Bold"/>
                <a:cs typeface="TT Norms Bold"/>
                <a:sym typeface="TT Norms Bold"/>
              </a:defRPr>
            </a:pPr>
            <a:r>
              <a:rPr lang="tt-RU" dirty="0" smtClean="0"/>
              <a:t>елына</a:t>
            </a:r>
            <a:endParaRPr/>
          </a:p>
        </p:txBody>
      </p:sp>
      <p:grpSp>
        <p:nvGrpSpPr>
          <p:cNvPr id="164" name="Group"/>
          <p:cNvGrpSpPr/>
          <p:nvPr/>
        </p:nvGrpSpPr>
        <p:grpSpPr>
          <a:xfrm>
            <a:off x="12671479" y="4198868"/>
            <a:ext cx="3565264" cy="3854577"/>
            <a:chOff x="0" y="0"/>
            <a:chExt cx="3565263" cy="3854576"/>
          </a:xfrm>
        </p:grpSpPr>
        <p:pic>
          <p:nvPicPr>
            <p:cNvPr id="162" name="ÄÅÅ ãÆ£Æ §´Ô ·†©‚†-02.png" descr="ÄÅÅ ãÆ£Æ §´Ô ·†©‚†-02.png"/>
            <p:cNvPicPr>
              <a:picLocks noChangeAspect="1"/>
            </p:cNvPicPr>
            <p:nvPr/>
          </p:nvPicPr>
          <p:blipFill>
            <a:blip r:embed="rId2" cstate="print">
              <a:extLst/>
            </a:blip>
            <a:stretch>
              <a:fillRect/>
            </a:stretch>
          </p:blipFill>
          <p:spPr>
            <a:xfrm>
              <a:off x="0" y="806443"/>
              <a:ext cx="3565264" cy="304813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63" name="9,6%"/>
            <p:cNvSpPr txBox="1"/>
            <p:nvPr/>
          </p:nvSpPr>
          <p:spPr>
            <a:xfrm>
              <a:off x="499138" y="0"/>
              <a:ext cx="2566989" cy="13081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8000" b="0">
                  <a:solidFill>
                    <a:srgbClr val="333432"/>
                  </a:solidFill>
                  <a:latin typeface="TT Norms ExtraBold"/>
                  <a:ea typeface="TT Norms ExtraBold"/>
                  <a:cs typeface="TT Norms ExtraBold"/>
                  <a:sym typeface="TT Norms ExtraBold"/>
                </a:defRPr>
              </a:lvl1pPr>
            </a:lstStyle>
            <a:p>
              <a:r>
                <a:t>9,6%</a:t>
              </a:r>
            </a:p>
          </p:txBody>
        </p:sp>
      </p:grpSp>
      <p:grpSp>
        <p:nvGrpSpPr>
          <p:cNvPr id="167" name="Group"/>
          <p:cNvGrpSpPr/>
          <p:nvPr/>
        </p:nvGrpSpPr>
        <p:grpSpPr>
          <a:xfrm>
            <a:off x="18528906" y="4227632"/>
            <a:ext cx="5713819" cy="2281466"/>
            <a:chOff x="0" y="0"/>
            <a:chExt cx="5713818" cy="2281464"/>
          </a:xfrm>
        </p:grpSpPr>
        <p:pic>
          <p:nvPicPr>
            <p:cNvPr id="165" name="content_Openbank_logo_rus_p.png" descr="content_Openbank_logo_rus_p.pn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1174412"/>
              <a:ext cx="5713819" cy="110705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66" name="10%"/>
            <p:cNvSpPr txBox="1"/>
            <p:nvPr/>
          </p:nvSpPr>
          <p:spPr>
            <a:xfrm>
              <a:off x="1328649" y="0"/>
              <a:ext cx="2130426" cy="13081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8000" b="0">
                  <a:solidFill>
                    <a:srgbClr val="333432"/>
                  </a:solidFill>
                  <a:latin typeface="TT Norms ExtraBold"/>
                  <a:ea typeface="TT Norms ExtraBold"/>
                  <a:cs typeface="TT Norms ExtraBold"/>
                  <a:sym typeface="TT Norms ExtraBold"/>
                </a:defRPr>
              </a:lvl1pPr>
            </a:lstStyle>
            <a:p>
              <a:r>
                <a:t>10%</a:t>
              </a:r>
            </a:p>
          </p:txBody>
        </p:sp>
      </p:grpSp>
      <p:grpSp>
        <p:nvGrpSpPr>
          <p:cNvPr id="170" name="Group"/>
          <p:cNvGrpSpPr/>
          <p:nvPr/>
        </p:nvGrpSpPr>
        <p:grpSpPr>
          <a:xfrm>
            <a:off x="12636814" y="8547011"/>
            <a:ext cx="3634593" cy="2368369"/>
            <a:chOff x="0" y="0"/>
            <a:chExt cx="3634591" cy="2368368"/>
          </a:xfrm>
        </p:grpSpPr>
        <p:pic>
          <p:nvPicPr>
            <p:cNvPr id="168" name="Image" descr="Image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0" y="1220602"/>
              <a:ext cx="3634592" cy="1147767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69" name="11,9%"/>
            <p:cNvSpPr txBox="1"/>
            <p:nvPr/>
          </p:nvSpPr>
          <p:spPr>
            <a:xfrm>
              <a:off x="435079" y="0"/>
              <a:ext cx="2764434" cy="13081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8000" b="0">
                  <a:solidFill>
                    <a:srgbClr val="333432"/>
                  </a:solidFill>
                  <a:latin typeface="TT Norms ExtraBold"/>
                  <a:ea typeface="TT Norms ExtraBold"/>
                  <a:cs typeface="TT Norms ExtraBold"/>
                  <a:sym typeface="TT Norms ExtraBold"/>
                </a:defRPr>
              </a:lvl1pPr>
            </a:lstStyle>
            <a:p>
              <a:r>
                <a:t>11,9%</a:t>
              </a:r>
            </a:p>
          </p:txBody>
        </p:sp>
      </p:grpSp>
      <p:grpSp>
        <p:nvGrpSpPr>
          <p:cNvPr id="173" name="Group"/>
          <p:cNvGrpSpPr/>
          <p:nvPr/>
        </p:nvGrpSpPr>
        <p:grpSpPr>
          <a:xfrm>
            <a:off x="18904589" y="8570007"/>
            <a:ext cx="4036361" cy="2411444"/>
            <a:chOff x="-160598" y="0"/>
            <a:chExt cx="4036359" cy="2411443"/>
          </a:xfrm>
        </p:grpSpPr>
        <p:sp>
          <p:nvSpPr>
            <p:cNvPr id="171" name="16,5%"/>
            <p:cNvSpPr txBox="1"/>
            <p:nvPr/>
          </p:nvSpPr>
          <p:spPr>
            <a:xfrm>
              <a:off x="368456" y="0"/>
              <a:ext cx="2978250" cy="13081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8000" b="0">
                  <a:solidFill>
                    <a:srgbClr val="333432"/>
                  </a:solidFill>
                  <a:latin typeface="TT Norms ExtraBold"/>
                  <a:ea typeface="TT Norms ExtraBold"/>
                  <a:cs typeface="TT Norms ExtraBold"/>
                  <a:sym typeface="TT Norms ExtraBold"/>
                </a:defRPr>
              </a:lvl1pPr>
            </a:lstStyle>
            <a:p>
              <a:r>
                <a:t>16,5%</a:t>
              </a:r>
            </a:p>
          </p:txBody>
        </p:sp>
        <p:pic>
          <p:nvPicPr>
            <p:cNvPr id="172" name="Image" descr="Image"/>
            <p:cNvPicPr>
              <a:picLocks noChangeAspect="1"/>
            </p:cNvPicPr>
            <p:nvPr/>
          </p:nvPicPr>
          <p:blipFill>
            <a:blip r:embed="rId5" cstate="print">
              <a:extLst/>
            </a:blip>
            <a:stretch>
              <a:fillRect/>
            </a:stretch>
          </p:blipFill>
          <p:spPr>
            <a:xfrm>
              <a:off x="-160599" y="1402353"/>
              <a:ext cx="4036360" cy="100909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174" name="Предложения банков"/>
          <p:cNvSpPr txBox="1"/>
          <p:nvPr/>
        </p:nvSpPr>
        <p:spPr>
          <a:xfrm>
            <a:off x="18965978" y="2967919"/>
            <a:ext cx="4839675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algn="r">
              <a:defRPr b="0">
                <a:solidFill>
                  <a:srgbClr val="333333"/>
                </a:solidFill>
                <a:latin typeface="TT Norms Medium"/>
                <a:ea typeface="TT Norms Medium"/>
                <a:cs typeface="TT Norms Medium"/>
                <a:sym typeface="TT Norms Medium"/>
              </a:defRPr>
            </a:pPr>
            <a:r>
              <a:rPr lang="tt-RU" dirty="0" smtClean="0"/>
              <a:t>Банклардан тәк</a:t>
            </a:r>
            <a:r>
              <a:rPr lang="ru-RU" dirty="0" err="1" smtClean="0"/>
              <a:t>ъ</a:t>
            </a:r>
            <a:r>
              <a:rPr lang="tt-RU" dirty="0" smtClean="0"/>
              <a:t>димнәр</a:t>
            </a:r>
            <a:endParaRPr/>
          </a:p>
        </p:txBody>
      </p:sp>
      <p:pic>
        <p:nvPicPr>
          <p:cNvPr id="175" name="Image" descr="Image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20789915" y="154022"/>
            <a:ext cx="3111501" cy="17018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76" name="Image" descr="Image"/>
          <p:cNvPicPr>
            <a:picLocks noChangeAspect="1"/>
          </p:cNvPicPr>
          <p:nvPr/>
        </p:nvPicPr>
        <p:blipFill>
          <a:blip r:embed="rId7" cstate="print">
            <a:extLst/>
          </a:blip>
          <a:stretch>
            <a:fillRect/>
          </a:stretch>
        </p:blipFill>
        <p:spPr>
          <a:xfrm>
            <a:off x="365032" y="395537"/>
            <a:ext cx="1218771" cy="1218770"/>
          </a:xfrm>
          <a:prstGeom prst="rect">
            <a:avLst/>
          </a:prstGeom>
          <a:ln w="12700">
            <a:miter lim="400000"/>
          </a:ln>
        </p:spPr>
      </p:pic>
      <p:sp>
        <p:nvSpPr>
          <p:cNvPr id="177" name="Фонд поддержки предпринимательства…"/>
          <p:cNvSpPr txBox="1"/>
          <p:nvPr/>
        </p:nvSpPr>
        <p:spPr>
          <a:xfrm>
            <a:off x="8263595" y="576263"/>
            <a:ext cx="4857099" cy="12567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 defTabSz="457200">
              <a:lnSpc>
                <a:spcPts val="3000"/>
              </a:lnSpc>
              <a:defRPr sz="2500" b="0">
                <a:solidFill>
                  <a:srgbClr val="2D2D2D"/>
                </a:solidFill>
                <a:latin typeface="TT Norms Bold"/>
                <a:ea typeface="TT Norms Bold"/>
                <a:cs typeface="TT Norms Bold"/>
                <a:sym typeface="TT Norms Bold"/>
              </a:defRPr>
            </a:pPr>
            <a:r>
              <a:rPr lang="ru-RU" dirty="0" smtClean="0"/>
              <a:t>Татарстан </a:t>
            </a:r>
            <a:r>
              <a:rPr lang="ru-RU" dirty="0" err="1" smtClean="0"/>
              <a:t>Республикасы</a:t>
            </a:r>
            <a:r>
              <a:rPr lang="ru-RU" dirty="0" smtClean="0"/>
              <a:t> </a:t>
            </a:r>
          </a:p>
          <a:p>
            <a:pPr algn="l" defTabSz="457200">
              <a:lnSpc>
                <a:spcPts val="3000"/>
              </a:lnSpc>
              <a:defRPr sz="2500" b="0">
                <a:solidFill>
                  <a:srgbClr val="2D2D2D"/>
                </a:solidFill>
                <a:latin typeface="TT Norms Bold"/>
                <a:ea typeface="TT Norms Bold"/>
                <a:cs typeface="TT Norms Bold"/>
                <a:sym typeface="TT Norms Bold"/>
              </a:defRPr>
            </a:pPr>
            <a:r>
              <a:rPr lang="ru-RU" dirty="0" err="1" smtClean="0"/>
              <a:t>Эшкуарлыкка</a:t>
            </a:r>
            <a:r>
              <a:rPr lang="ru-RU" dirty="0" smtClean="0"/>
              <a:t> </a:t>
            </a:r>
            <a:r>
              <a:rPr lang="ru-RU" dirty="0" err="1" smtClean="0"/>
              <a:t>ярдәм итү </a:t>
            </a:r>
            <a:r>
              <a:rPr lang="ru-RU" dirty="0" smtClean="0"/>
              <a:t>фонды</a:t>
            </a:r>
          </a:p>
          <a:p>
            <a:pPr algn="l" defTabSz="457200">
              <a:lnSpc>
                <a:spcPts val="3000"/>
              </a:lnSpc>
              <a:defRPr sz="2500" b="0">
                <a:solidFill>
                  <a:srgbClr val="2D2D2D"/>
                </a:solidFill>
                <a:latin typeface="TT Norms Bold"/>
                <a:ea typeface="TT Norms Bold"/>
                <a:cs typeface="TT Norms Bold"/>
                <a:sym typeface="TT Norms Bold"/>
              </a:defRPr>
            </a:pPr>
            <a:endParaRPr/>
          </a:p>
        </p:txBody>
      </p:sp>
      <p:sp>
        <p:nvSpPr>
          <p:cNvPr id="22" name="Прямоугольник 21"/>
          <p:cNvSpPr/>
          <p:nvPr/>
        </p:nvSpPr>
        <p:spPr>
          <a:xfrm>
            <a:off x="2404994" y="500018"/>
            <a:ext cx="523874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defTabSz="457200">
              <a:defRPr sz="3500" b="0">
                <a:solidFill>
                  <a:srgbClr val="2D2D2D"/>
                </a:solidFill>
                <a:latin typeface="TT Norms Bold"/>
                <a:ea typeface="TT Norms Bold"/>
                <a:cs typeface="TT Norms Bold"/>
                <a:sym typeface="TT Norms Bold"/>
              </a:defRPr>
            </a:pPr>
            <a:r>
              <a:rPr lang="tt-RU" sz="2800" dirty="0" smtClean="0"/>
              <a:t>Татарстан Республикасы </a:t>
            </a:r>
          </a:p>
          <a:p>
            <a:pPr algn="l" defTabSz="457200">
              <a:defRPr sz="3500" b="0">
                <a:solidFill>
                  <a:srgbClr val="2D2D2D"/>
                </a:solidFill>
                <a:latin typeface="TT Norms Bold"/>
                <a:ea typeface="TT Norms Bold"/>
                <a:cs typeface="TT Norms Bold"/>
                <a:sym typeface="TT Norms Bold"/>
              </a:defRPr>
            </a:pPr>
            <a:r>
              <a:rPr lang="tt-RU" sz="2800" dirty="0" smtClean="0"/>
              <a:t>Икътисад министрлыгы</a:t>
            </a:r>
            <a:endParaRPr lang="ru-RU" sz="2800" dirty="0"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от 3 месяцев"/>
          <p:cNvSpPr txBox="1"/>
          <p:nvPr/>
        </p:nvSpPr>
        <p:spPr>
          <a:xfrm>
            <a:off x="3762316" y="3929042"/>
            <a:ext cx="13721665" cy="3180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algn="l">
              <a:defRPr sz="20000" b="0">
                <a:solidFill>
                  <a:srgbClr val="C59772"/>
                </a:solidFill>
                <a:latin typeface="TT Norms ExtraBold"/>
                <a:ea typeface="TT Norms ExtraBold"/>
                <a:cs typeface="TT Norms ExtraBold"/>
                <a:sym typeface="TT Norms ExtraBold"/>
              </a:defRPr>
            </a:pPr>
            <a:r>
              <a:rPr smtClean="0">
                <a:solidFill>
                  <a:srgbClr val="ED5C4B"/>
                </a:solidFill>
              </a:rPr>
              <a:t>3</a:t>
            </a:r>
            <a:r>
              <a:rPr smtClean="0"/>
              <a:t> </a:t>
            </a:r>
            <a:r>
              <a:rPr lang="tt-RU" sz="15000" dirty="0" smtClean="0"/>
              <a:t>айдан </a:t>
            </a:r>
            <a:endParaRPr sz="15000"/>
          </a:p>
        </p:txBody>
      </p:sp>
      <p:sp>
        <p:nvSpPr>
          <p:cNvPr id="180" name="до 3 лет"/>
          <p:cNvSpPr txBox="1"/>
          <p:nvPr/>
        </p:nvSpPr>
        <p:spPr>
          <a:xfrm>
            <a:off x="4833886" y="6286496"/>
            <a:ext cx="19550115" cy="3180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>
              <a:defRPr sz="20000" b="0">
                <a:solidFill>
                  <a:srgbClr val="C59772"/>
                </a:solidFill>
                <a:latin typeface="TT Norms ExtraBold"/>
                <a:ea typeface="TT Norms ExtraBold"/>
                <a:cs typeface="TT Norms ExtraBold"/>
                <a:sym typeface="TT Norms ExtraBold"/>
              </a:defRPr>
            </a:pPr>
            <a:r>
              <a:rPr smtClean="0"/>
              <a:t> </a:t>
            </a:r>
            <a:r>
              <a:rPr>
                <a:solidFill>
                  <a:srgbClr val="ED5C4B"/>
                </a:solidFill>
              </a:rPr>
              <a:t>3</a:t>
            </a:r>
            <a:r>
              <a:rPr/>
              <a:t> </a:t>
            </a:r>
            <a:r>
              <a:rPr lang="tt-RU" sz="15000" dirty="0" smtClean="0"/>
              <a:t>елга кадәрле</a:t>
            </a:r>
            <a:endParaRPr sz="15000"/>
          </a:p>
        </p:txBody>
      </p:sp>
      <p:pic>
        <p:nvPicPr>
          <p:cNvPr id="181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0789915" y="154022"/>
            <a:ext cx="3111501" cy="17018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82" name="Image" descr="Image"/>
          <p:cNvPicPr>
            <a:picLocks noChangeAspect="1"/>
          </p:cNvPicPr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365032" y="395537"/>
            <a:ext cx="1218771" cy="1218770"/>
          </a:xfrm>
          <a:prstGeom prst="rect">
            <a:avLst/>
          </a:prstGeom>
          <a:ln w="12700">
            <a:miter lim="400000"/>
          </a:ln>
        </p:spPr>
      </p:pic>
      <p:sp>
        <p:nvSpPr>
          <p:cNvPr id="183" name="Фонд поддержки предпринимательства…"/>
          <p:cNvSpPr txBox="1"/>
          <p:nvPr/>
        </p:nvSpPr>
        <p:spPr>
          <a:xfrm>
            <a:off x="8477909" y="576263"/>
            <a:ext cx="4857099" cy="8720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 defTabSz="457200">
              <a:lnSpc>
                <a:spcPts val="3000"/>
              </a:lnSpc>
              <a:defRPr sz="2500" b="0">
                <a:solidFill>
                  <a:srgbClr val="2D2D2D"/>
                </a:solidFill>
                <a:latin typeface="TT Norms Bold"/>
                <a:ea typeface="TT Norms Bold"/>
                <a:cs typeface="TT Norms Bold"/>
                <a:sym typeface="TT Norms Bold"/>
              </a:defRPr>
            </a:pPr>
            <a:r>
              <a:rPr lang="ru-RU" dirty="0" smtClean="0"/>
              <a:t>Татарстан </a:t>
            </a:r>
            <a:r>
              <a:rPr lang="ru-RU" dirty="0" err="1" smtClean="0"/>
              <a:t>Республикасы</a:t>
            </a:r>
            <a:r>
              <a:rPr lang="ru-RU" dirty="0" smtClean="0"/>
              <a:t> </a:t>
            </a:r>
          </a:p>
          <a:p>
            <a:pPr algn="l" defTabSz="457200">
              <a:lnSpc>
                <a:spcPts val="3000"/>
              </a:lnSpc>
              <a:defRPr sz="2500" b="0">
                <a:solidFill>
                  <a:srgbClr val="2D2D2D"/>
                </a:solidFill>
                <a:latin typeface="TT Norms Bold"/>
                <a:ea typeface="TT Norms Bold"/>
                <a:cs typeface="TT Norms Bold"/>
                <a:sym typeface="TT Norms Bold"/>
              </a:defRPr>
            </a:pPr>
            <a:r>
              <a:rPr lang="ru-RU" dirty="0" err="1" smtClean="0"/>
              <a:t>Эшкуарлыкка</a:t>
            </a:r>
            <a:r>
              <a:rPr lang="ru-RU" dirty="0" smtClean="0"/>
              <a:t> </a:t>
            </a:r>
            <a:r>
              <a:rPr lang="ru-RU" dirty="0" err="1" smtClean="0"/>
              <a:t>ярдәм итү </a:t>
            </a:r>
            <a:r>
              <a:rPr lang="ru-RU" dirty="0" smtClean="0"/>
              <a:t>фонды</a:t>
            </a:r>
          </a:p>
        </p:txBody>
      </p:sp>
      <p:sp>
        <p:nvSpPr>
          <p:cNvPr id="184" name="Срок предоставления займа"/>
          <p:cNvSpPr txBox="1"/>
          <p:nvPr/>
        </p:nvSpPr>
        <p:spPr>
          <a:xfrm>
            <a:off x="1904928" y="3357538"/>
            <a:ext cx="20555393" cy="11644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>
              <a:defRPr sz="6900" b="0">
                <a:solidFill>
                  <a:srgbClr val="5E3730"/>
                </a:solidFill>
                <a:latin typeface="TT Norms ExtraBold"/>
                <a:ea typeface="TT Norms ExtraBold"/>
                <a:cs typeface="TT Norms ExtraBold"/>
                <a:sym typeface="TT Norms ExtraBold"/>
              </a:defRPr>
            </a:lvl1pPr>
          </a:lstStyle>
          <a:p>
            <a:r>
              <a:rPr lang="tt-RU" dirty="0" smtClean="0"/>
              <a:t>Займ</a:t>
            </a:r>
            <a:endParaRPr/>
          </a:p>
        </p:txBody>
      </p:sp>
      <p:sp>
        <p:nvSpPr>
          <p:cNvPr id="8" name="Прямоугольник 7"/>
          <p:cNvSpPr/>
          <p:nvPr/>
        </p:nvSpPr>
        <p:spPr>
          <a:xfrm>
            <a:off x="2833622" y="642894"/>
            <a:ext cx="516730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defTabSz="457200">
              <a:defRPr sz="3500" b="0">
                <a:solidFill>
                  <a:srgbClr val="2D2D2D"/>
                </a:solidFill>
                <a:latin typeface="TT Norms Bold"/>
                <a:ea typeface="TT Norms Bold"/>
                <a:cs typeface="TT Norms Bold"/>
                <a:sym typeface="TT Norms Bold"/>
              </a:defRPr>
            </a:pPr>
            <a:r>
              <a:rPr lang="tt-RU" sz="2800" dirty="0" smtClean="0"/>
              <a:t>Татарстан Республикасы </a:t>
            </a:r>
          </a:p>
          <a:p>
            <a:pPr algn="l" defTabSz="457200">
              <a:defRPr sz="3500" b="0">
                <a:solidFill>
                  <a:srgbClr val="2D2D2D"/>
                </a:solidFill>
                <a:latin typeface="TT Norms Bold"/>
                <a:ea typeface="TT Norms Bold"/>
                <a:cs typeface="TT Norms Bold"/>
                <a:sym typeface="TT Norms Bold"/>
              </a:defRPr>
            </a:pPr>
            <a:r>
              <a:rPr lang="tt-RU" sz="2800" dirty="0" smtClean="0"/>
              <a:t>Икътисад министрлыгы</a:t>
            </a:r>
            <a:endParaRPr lang="ru-RU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17335536" y="9644082"/>
            <a:ext cx="6715172" cy="84125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tt-RU" sz="4800" b="0" dirty="0" smtClean="0"/>
              <a:t>срокка бирелә</a:t>
            </a:r>
            <a:endParaRPr kumimoji="0" lang="ru-RU" sz="4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— Это долго?"/>
          <p:cNvSpPr txBox="1"/>
          <p:nvPr/>
        </p:nvSpPr>
        <p:spPr>
          <a:xfrm>
            <a:off x="2382887" y="5788745"/>
            <a:ext cx="7313008" cy="8412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algn="l">
              <a:defRPr sz="4800" b="0">
                <a:solidFill>
                  <a:srgbClr val="5E3730"/>
                </a:solidFill>
                <a:latin typeface="TT Norms Medium"/>
                <a:ea typeface="TT Norms Medium"/>
                <a:cs typeface="TT Norms Medium"/>
                <a:sym typeface="TT Norms Medium"/>
              </a:defRPr>
            </a:pPr>
            <a:r>
              <a:rPr/>
              <a:t>— </a:t>
            </a:r>
            <a:r>
              <a:rPr lang="tt-RU" dirty="0" smtClean="0"/>
              <a:t>Бу озакмы</a:t>
            </a:r>
            <a:r>
              <a:rPr smtClean="0"/>
              <a:t>?</a:t>
            </a:r>
            <a:endParaRPr/>
          </a:p>
        </p:txBody>
      </p:sp>
      <p:sp>
        <p:nvSpPr>
          <p:cNvPr id="187" name="— Можно не платить?"/>
          <p:cNvSpPr txBox="1"/>
          <p:nvPr/>
        </p:nvSpPr>
        <p:spPr>
          <a:xfrm>
            <a:off x="617354" y="3130412"/>
            <a:ext cx="11861990" cy="8412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algn="l">
              <a:defRPr sz="4800" b="0">
                <a:solidFill>
                  <a:srgbClr val="5E3730"/>
                </a:solidFill>
                <a:latin typeface="TT Norms Medium"/>
                <a:ea typeface="TT Norms Medium"/>
                <a:cs typeface="TT Norms Medium"/>
                <a:sym typeface="TT Norms Medium"/>
              </a:defRPr>
            </a:pPr>
            <a:r>
              <a:rPr/>
              <a:t>— </a:t>
            </a:r>
            <a:r>
              <a:rPr lang="tt-RU" dirty="0" smtClean="0"/>
              <a:t>Түләмәскә мөмкинме</a:t>
            </a:r>
            <a:r>
              <a:rPr smtClean="0"/>
              <a:t>?</a:t>
            </a:r>
            <a:endParaRPr/>
          </a:p>
        </p:txBody>
      </p:sp>
      <p:sp>
        <p:nvSpPr>
          <p:cNvPr id="188" name="— А это надежно?"/>
          <p:cNvSpPr txBox="1"/>
          <p:nvPr/>
        </p:nvSpPr>
        <p:spPr>
          <a:xfrm>
            <a:off x="14350407" y="5752850"/>
            <a:ext cx="7152429" cy="8412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algn="l">
              <a:defRPr sz="4800" b="0">
                <a:solidFill>
                  <a:srgbClr val="5E3730"/>
                </a:solidFill>
                <a:latin typeface="TT Norms Medium"/>
                <a:ea typeface="TT Norms Medium"/>
                <a:cs typeface="TT Norms Medium"/>
                <a:sym typeface="TT Norms Medium"/>
              </a:defRPr>
            </a:pPr>
            <a:r>
              <a:rPr/>
              <a:t>— </a:t>
            </a:r>
            <a:r>
              <a:rPr lang="tt-RU" dirty="0" smtClean="0"/>
              <a:t>Ә бу ышанычлымы</a:t>
            </a:r>
            <a:r>
              <a:rPr smtClean="0"/>
              <a:t>?</a:t>
            </a:r>
            <a:endParaRPr/>
          </a:p>
        </p:txBody>
      </p:sp>
      <p:sp>
        <p:nvSpPr>
          <p:cNvPr id="189" name="— А можно досрочно погасить?"/>
          <p:cNvSpPr txBox="1"/>
          <p:nvPr/>
        </p:nvSpPr>
        <p:spPr>
          <a:xfrm>
            <a:off x="12222026" y="3143224"/>
            <a:ext cx="10431943" cy="15799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lvl="1" algn="l">
              <a:defRPr sz="4800" b="0">
                <a:solidFill>
                  <a:srgbClr val="5E3730"/>
                </a:solidFill>
                <a:latin typeface="TT Norms Medium"/>
                <a:ea typeface="TT Norms Medium"/>
                <a:cs typeface="TT Norms Medium"/>
                <a:sym typeface="TT Norms Medium"/>
              </a:defRPr>
            </a:pPr>
            <a:r>
              <a:rPr/>
              <a:t>— </a:t>
            </a:r>
            <a:r>
              <a:rPr lang="tt-RU" dirty="0" smtClean="0"/>
              <a:t>Ә вакытыннан алдарак түләргә мөмкинме</a:t>
            </a:r>
            <a:r>
              <a:rPr smtClean="0"/>
              <a:t>?</a:t>
            </a:r>
            <a:endParaRPr/>
          </a:p>
        </p:txBody>
      </p:sp>
      <p:sp>
        <p:nvSpPr>
          <p:cNvPr id="190" name="— Да, но только первый год. Вы можете…"/>
          <p:cNvSpPr txBox="1"/>
          <p:nvPr/>
        </p:nvSpPr>
        <p:spPr>
          <a:xfrm>
            <a:off x="1232751" y="4015308"/>
            <a:ext cx="9955536" cy="16260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algn="l">
              <a:defRPr sz="3300" b="0">
                <a:solidFill>
                  <a:srgbClr val="333333"/>
                </a:solidFill>
                <a:latin typeface="TT Norms Regular"/>
                <a:ea typeface="TT Norms Regular"/>
                <a:cs typeface="TT Norms Regular"/>
                <a:sym typeface="TT Norms Regular"/>
              </a:defRPr>
            </a:pPr>
            <a:r>
              <a:rPr/>
              <a:t>— </a:t>
            </a:r>
            <a:r>
              <a:rPr lang="tt-RU" dirty="0" smtClean="0"/>
              <a:t>Әйе</a:t>
            </a:r>
            <a:r>
              <a:rPr smtClean="0"/>
              <a:t>, </a:t>
            </a:r>
            <a:r>
              <a:rPr lang="tt-RU" dirty="0" smtClean="0"/>
              <a:t>ләкин беренче елында гына</a:t>
            </a:r>
            <a:r>
              <a:rPr smtClean="0"/>
              <a:t>. </a:t>
            </a:r>
            <a:r>
              <a:rPr lang="tt-RU" dirty="0" smtClean="0"/>
              <a:t>12 ай дәвамында Сез займ буенча про</a:t>
            </a:r>
            <a:r>
              <a:rPr lang="ru-RU" dirty="0" err="1" smtClean="0"/>
              <a:t>ц</a:t>
            </a:r>
            <a:r>
              <a:rPr lang="tt-RU" dirty="0" smtClean="0"/>
              <a:t>ентларны гына түләп бара аласыз</a:t>
            </a:r>
            <a:endParaRPr/>
          </a:p>
        </p:txBody>
      </p:sp>
      <p:sp>
        <p:nvSpPr>
          <p:cNvPr id="191" name="— В среднем нам потребуется 5 дней для обработки заявки"/>
          <p:cNvSpPr txBox="1"/>
          <p:nvPr/>
        </p:nvSpPr>
        <p:spPr>
          <a:xfrm>
            <a:off x="2985073" y="6704604"/>
            <a:ext cx="8348190" cy="11182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algn="l">
              <a:defRPr sz="3300" b="0">
                <a:solidFill>
                  <a:srgbClr val="333333"/>
                </a:solidFill>
                <a:latin typeface="TT Norms Regular"/>
                <a:ea typeface="TT Norms Regular"/>
                <a:cs typeface="TT Norms Regular"/>
                <a:sym typeface="TT Norms Regular"/>
              </a:defRPr>
            </a:pPr>
            <a:r>
              <a:rPr/>
              <a:t>— </a:t>
            </a:r>
            <a:r>
              <a:rPr lang="tt-RU" dirty="0" smtClean="0"/>
              <a:t>Уртача алганда заявканы эшкәртү өчен безгә </a:t>
            </a:r>
            <a:r>
              <a:rPr smtClean="0"/>
              <a:t> </a:t>
            </a:r>
            <a:r>
              <a:rPr>
                <a:solidFill>
                  <a:schemeClr val="accent5">
                    <a:lumMod val="75000"/>
                  </a:schemeClr>
                </a:solidFill>
                <a:latin typeface="TT Norms Bold"/>
                <a:ea typeface="TT Norms Bold"/>
                <a:cs typeface="TT Norms Bold"/>
                <a:sym typeface="TT Norms Bold"/>
              </a:rPr>
              <a:t>5 </a:t>
            </a:r>
            <a:r>
              <a:rPr lang="tt-RU" dirty="0" smtClean="0">
                <a:solidFill>
                  <a:schemeClr val="accent5">
                    <a:lumMod val="75000"/>
                  </a:schemeClr>
                </a:solidFill>
                <a:latin typeface="TT Norms Bold"/>
                <a:ea typeface="TT Norms Bold"/>
                <a:cs typeface="TT Norms Bold"/>
                <a:sym typeface="TT Norms Bold"/>
              </a:rPr>
              <a:t>көн</a:t>
            </a:r>
            <a:r>
              <a:rPr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tt-RU" dirty="0" smtClean="0"/>
              <a:t>таләп ителәчәк</a:t>
            </a:r>
            <a:endParaRPr/>
          </a:p>
        </p:txBody>
      </p:sp>
      <p:sp>
        <p:nvSpPr>
          <p:cNvPr id="192" name="— Конечно! Без дополнительных комиссий и доплат"/>
          <p:cNvSpPr txBox="1"/>
          <p:nvPr/>
        </p:nvSpPr>
        <p:spPr>
          <a:xfrm>
            <a:off x="13032077" y="4857736"/>
            <a:ext cx="10431943" cy="6104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lvl="1" algn="l">
              <a:defRPr sz="3300" b="0">
                <a:solidFill>
                  <a:srgbClr val="333333"/>
                </a:solidFill>
                <a:latin typeface="TT Norms Regular"/>
                <a:ea typeface="TT Norms Regular"/>
                <a:cs typeface="TT Norms Regular"/>
                <a:sym typeface="TT Norms Regular"/>
              </a:defRPr>
            </a:pPr>
            <a:r>
              <a:rPr/>
              <a:t>— </a:t>
            </a:r>
            <a:r>
              <a:rPr lang="tt-RU" dirty="0" smtClean="0"/>
              <a:t>Әлбәттә</a:t>
            </a:r>
            <a:r>
              <a:rPr smtClean="0"/>
              <a:t>! </a:t>
            </a:r>
            <a:r>
              <a:rPr lang="tt-RU" dirty="0" smtClean="0"/>
              <a:t>Өстәмә комиссияләрсез.</a:t>
            </a:r>
            <a:endParaRPr/>
          </a:p>
        </p:txBody>
      </p:sp>
      <p:sp>
        <p:nvSpPr>
          <p:cNvPr id="193" name="— Фонд поддержки предпринимательства учрежден Министерством экономики Республики Татарстан и имеет рейтинг надежности А+"/>
          <p:cNvSpPr txBox="1"/>
          <p:nvPr/>
        </p:nvSpPr>
        <p:spPr>
          <a:xfrm>
            <a:off x="14897944" y="6711651"/>
            <a:ext cx="8916359" cy="21339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algn="l">
              <a:defRPr sz="3300" b="0">
                <a:solidFill>
                  <a:srgbClr val="333333"/>
                </a:solidFill>
                <a:latin typeface="TT Norms Regular"/>
                <a:ea typeface="TT Norms Regular"/>
                <a:cs typeface="TT Norms Regular"/>
                <a:sym typeface="TT Norms Regular"/>
              </a:defRPr>
            </a:pPr>
            <a:r>
              <a:rPr/>
              <a:t>— </a:t>
            </a:r>
            <a:r>
              <a:rPr lang="tt-RU" dirty="0" smtClean="0"/>
              <a:t>Эшкуарлыкка ярдәм итү фонды Татарстан Республикасы Ик</a:t>
            </a:r>
            <a:r>
              <a:rPr lang="ru-RU" dirty="0" err="1" smtClean="0"/>
              <a:t>ъ</a:t>
            </a:r>
            <a:r>
              <a:rPr lang="tt-RU" dirty="0" smtClean="0"/>
              <a:t>тисад министрлыгы тарафыннан гамәлгә куелды һәм </a:t>
            </a:r>
            <a:r>
              <a:rPr lang="tt-RU" dirty="0" smtClean="0">
                <a:solidFill>
                  <a:schemeClr val="accent5">
                    <a:lumMod val="75000"/>
                  </a:schemeClr>
                </a:solidFill>
                <a:latin typeface="TT Norms Bold"/>
                <a:sym typeface="TT Norms Bold"/>
              </a:rPr>
              <a:t>А+ ышанычлылык р</a:t>
            </a:r>
            <a:r>
              <a:rPr smtClean="0">
                <a:solidFill>
                  <a:schemeClr val="accent5">
                    <a:lumMod val="75000"/>
                  </a:schemeClr>
                </a:solidFill>
                <a:latin typeface="TT Norms Bold"/>
                <a:ea typeface="TT Norms Bold"/>
                <a:cs typeface="TT Norms Bold"/>
                <a:sym typeface="TT Norms Bold"/>
              </a:rPr>
              <a:t>ейтинг</a:t>
            </a:r>
            <a:r>
              <a:rPr lang="tt-RU" dirty="0" smtClean="0">
                <a:solidFill>
                  <a:schemeClr val="accent5">
                    <a:lumMod val="75000"/>
                  </a:schemeClr>
                </a:solidFill>
                <a:latin typeface="TT Norms Bold"/>
                <a:ea typeface="TT Norms Bold"/>
                <a:cs typeface="TT Norms Bold"/>
                <a:sym typeface="TT Norms Bold"/>
              </a:rPr>
              <a:t>ына ия</a:t>
            </a:r>
            <a:endParaRPr>
              <a:solidFill>
                <a:schemeClr val="accent5">
                  <a:lumMod val="75000"/>
                </a:schemeClr>
              </a:solidFill>
              <a:latin typeface="TT Norms Bold"/>
              <a:ea typeface="TT Norms Bold"/>
              <a:cs typeface="TT Norms Bold"/>
              <a:sym typeface="TT Norms Bold"/>
            </a:endParaRPr>
          </a:p>
        </p:txBody>
      </p:sp>
      <p:pic>
        <p:nvPicPr>
          <p:cNvPr id="194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0789915" y="154022"/>
            <a:ext cx="3111501" cy="17018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95" name="Image" descr="Image"/>
          <p:cNvPicPr>
            <a:picLocks noChangeAspect="1"/>
          </p:cNvPicPr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365032" y="395537"/>
            <a:ext cx="1218771" cy="1218770"/>
          </a:xfrm>
          <a:prstGeom prst="rect">
            <a:avLst/>
          </a:prstGeom>
          <a:ln w="12700">
            <a:miter lim="400000"/>
          </a:ln>
        </p:spPr>
      </p:pic>
      <p:sp>
        <p:nvSpPr>
          <p:cNvPr id="196" name="Фонд поддержки предпринимательства…"/>
          <p:cNvSpPr txBox="1"/>
          <p:nvPr/>
        </p:nvSpPr>
        <p:spPr>
          <a:xfrm>
            <a:off x="8620785" y="576263"/>
            <a:ext cx="4857099" cy="12567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 defTabSz="457200">
              <a:lnSpc>
                <a:spcPts val="3000"/>
              </a:lnSpc>
              <a:defRPr sz="2500" b="0">
                <a:solidFill>
                  <a:srgbClr val="2D2D2D"/>
                </a:solidFill>
                <a:latin typeface="TT Norms Bold"/>
                <a:ea typeface="TT Norms Bold"/>
                <a:cs typeface="TT Norms Bold"/>
                <a:sym typeface="TT Norms Bold"/>
              </a:defRPr>
            </a:pPr>
            <a:r>
              <a:rPr lang="ru-RU" dirty="0" smtClean="0"/>
              <a:t>Татарстан </a:t>
            </a:r>
            <a:r>
              <a:rPr lang="ru-RU" dirty="0" err="1" smtClean="0"/>
              <a:t>Республикасы</a:t>
            </a:r>
            <a:r>
              <a:rPr lang="ru-RU" dirty="0" smtClean="0"/>
              <a:t> </a:t>
            </a:r>
          </a:p>
          <a:p>
            <a:pPr algn="l" defTabSz="457200">
              <a:lnSpc>
                <a:spcPts val="3000"/>
              </a:lnSpc>
              <a:defRPr sz="2500" b="0">
                <a:solidFill>
                  <a:srgbClr val="2D2D2D"/>
                </a:solidFill>
                <a:latin typeface="TT Norms Bold"/>
                <a:ea typeface="TT Norms Bold"/>
                <a:cs typeface="TT Norms Bold"/>
                <a:sym typeface="TT Norms Bold"/>
              </a:defRPr>
            </a:pPr>
            <a:r>
              <a:rPr lang="ru-RU" dirty="0" err="1" smtClean="0"/>
              <a:t>Эшкуарлыкка</a:t>
            </a:r>
            <a:r>
              <a:rPr lang="ru-RU" dirty="0" smtClean="0"/>
              <a:t> </a:t>
            </a:r>
            <a:r>
              <a:rPr lang="ru-RU" dirty="0" err="1" smtClean="0"/>
              <a:t>ярдәм итү </a:t>
            </a:r>
            <a:r>
              <a:rPr lang="ru-RU" dirty="0" smtClean="0"/>
              <a:t>фонды</a:t>
            </a:r>
          </a:p>
          <a:p>
            <a:pPr algn="l" defTabSz="457200">
              <a:lnSpc>
                <a:spcPts val="3000"/>
              </a:lnSpc>
              <a:defRPr sz="2500" b="0">
                <a:solidFill>
                  <a:srgbClr val="2D2D2D"/>
                </a:solidFill>
                <a:latin typeface="TT Norms Bold"/>
                <a:ea typeface="TT Norms Bold"/>
                <a:cs typeface="TT Norms Bold"/>
                <a:sym typeface="TT Norms Bold"/>
              </a:defRPr>
            </a:pPr>
            <a:endParaRPr/>
          </a:p>
        </p:txBody>
      </p:sp>
      <p:sp>
        <p:nvSpPr>
          <p:cNvPr id="197" name="— Понадобится ли залог?"/>
          <p:cNvSpPr txBox="1"/>
          <p:nvPr/>
        </p:nvSpPr>
        <p:spPr>
          <a:xfrm>
            <a:off x="4168645" y="8072446"/>
            <a:ext cx="9238515" cy="8412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lvl="1" algn="l">
              <a:defRPr sz="4800" b="0">
                <a:solidFill>
                  <a:srgbClr val="5E3730"/>
                </a:solidFill>
                <a:latin typeface="TT Norms Medium"/>
                <a:ea typeface="TT Norms Medium"/>
                <a:cs typeface="TT Norms Medium"/>
                <a:sym typeface="TT Norms Medium"/>
              </a:defRPr>
            </a:pPr>
            <a:r>
              <a:rPr/>
              <a:t>— </a:t>
            </a:r>
            <a:r>
              <a:rPr lang="tt-RU" dirty="0" smtClean="0"/>
              <a:t>Залог кирәк булыр микән</a:t>
            </a:r>
            <a:r>
              <a:rPr smtClean="0"/>
              <a:t>?</a:t>
            </a:r>
            <a:endParaRPr/>
          </a:p>
        </p:txBody>
      </p:sp>
      <p:sp>
        <p:nvSpPr>
          <p:cNvPr id="198" name="— При сумме до 300 000 рублей нужен залог имущества либо поручительство. При большей сумме понадобится залог и поручительство"/>
          <p:cNvSpPr txBox="1"/>
          <p:nvPr/>
        </p:nvSpPr>
        <p:spPr>
          <a:xfrm>
            <a:off x="4839681" y="9001140"/>
            <a:ext cx="9852649" cy="41652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lvl="1" algn="l">
              <a:defRPr sz="3300" b="0">
                <a:solidFill>
                  <a:srgbClr val="333333"/>
                </a:solidFill>
                <a:latin typeface="TT Norms Regular"/>
                <a:ea typeface="TT Norms Regular"/>
                <a:cs typeface="TT Norms Regular"/>
                <a:sym typeface="TT Norms Regular"/>
              </a:defRPr>
            </a:pPr>
            <a:r>
              <a:rPr smtClean="0"/>
              <a:t>—</a:t>
            </a:r>
            <a:r>
              <a:rPr lang="tt-RU" dirty="0" smtClean="0"/>
              <a:t> 300 000 сумга </a:t>
            </a:r>
            <a:r>
              <a:rPr lang="tt-RU" dirty="0" smtClean="0"/>
              <a:t>кадәр – </a:t>
            </a:r>
            <a:r>
              <a:rPr lang="tt-RU" dirty="0" smtClean="0"/>
              <a:t>мөлкәтне залогка тапшыру </a:t>
            </a:r>
            <a:r>
              <a:rPr lang="tt-RU" dirty="0" smtClean="0">
                <a:solidFill>
                  <a:srgbClr val="FF0000"/>
                </a:solidFill>
                <a:latin typeface="TT Norms Bold"/>
                <a:sym typeface="TT Norms Bold"/>
              </a:rPr>
              <a:t>яисә</a:t>
            </a:r>
            <a:r>
              <a:rPr smtClean="0"/>
              <a:t> </a:t>
            </a:r>
            <a:r>
              <a:rPr lang="tt-RU" dirty="0" smtClean="0"/>
              <a:t>кемнең дә булса түләү җаваплылыгын үз өстенә алуы таләп ителә. </a:t>
            </a:r>
            <a:r>
              <a:rPr lang="en-US" dirty="0" smtClean="0"/>
              <a:t>30000</a:t>
            </a:r>
            <a:r>
              <a:rPr lang="tt-RU" dirty="0" smtClean="0"/>
              <a:t>1 сумнан башлап 1 млн сумга кадәр - физик заттан</a:t>
            </a:r>
            <a:r>
              <a:rPr lang="tt-RU" dirty="0" smtClean="0">
                <a:solidFill>
                  <a:srgbClr val="ED5C4B"/>
                </a:solidFill>
                <a:latin typeface="TT Norms Bold"/>
                <a:ea typeface="TT Norms Bold"/>
                <a:cs typeface="TT Norms Bold"/>
                <a:sym typeface="TT Norms Bold"/>
              </a:rPr>
              <a:t> </a:t>
            </a:r>
            <a:r>
              <a:rPr lang="tt-RU" dirty="0" smtClean="0">
                <a:solidFill>
                  <a:schemeClr val="tx1"/>
                </a:solidFill>
                <a:latin typeface="TT Norms Bold"/>
                <a:ea typeface="TT Norms Bold"/>
                <a:cs typeface="TT Norms Bold"/>
                <a:sym typeface="TT Norms Bold"/>
              </a:rPr>
              <a:t>һәм ТР Гарантия фондыннан</a:t>
            </a:r>
            <a:r>
              <a:rPr lang="tt-RU" dirty="0" smtClean="0">
                <a:solidFill>
                  <a:srgbClr val="ED5C4B"/>
                </a:solidFill>
                <a:latin typeface="TT Norms Bold"/>
                <a:ea typeface="TT Norms Bold"/>
                <a:cs typeface="TT Norms Bold"/>
                <a:sym typeface="TT Norms Bold"/>
              </a:rPr>
              <a:t> </a:t>
            </a:r>
            <a:r>
              <a:rPr lang="tt-RU" dirty="0" smtClean="0">
                <a:solidFill>
                  <a:schemeClr val="tx1"/>
                </a:solidFill>
                <a:latin typeface="TT Norms Bold"/>
                <a:ea typeface="TT Norms Bold"/>
                <a:cs typeface="TT Norms Bold"/>
                <a:sym typeface="TT Norms Bold"/>
              </a:rPr>
              <a:t>түләү җаваплылыгы</a:t>
            </a:r>
            <a:r>
              <a:rPr lang="tt-RU" dirty="0" smtClean="0">
                <a:solidFill>
                  <a:schemeClr val="accent5">
                    <a:lumMod val="75000"/>
                  </a:schemeClr>
                </a:solidFill>
                <a:latin typeface="TT Norms Bold"/>
                <a:ea typeface="TT Norms Bold"/>
                <a:cs typeface="TT Norms Bold"/>
                <a:sym typeface="TT Norms Bold"/>
              </a:rPr>
              <a:t> </a:t>
            </a:r>
            <a:r>
              <a:rPr lang="tt-RU" dirty="0" smtClean="0">
                <a:solidFill>
                  <a:schemeClr val="tx1"/>
                </a:solidFill>
                <a:latin typeface="TT Norms Bold"/>
                <a:ea typeface="TT Norms Bold"/>
                <a:cs typeface="TT Norms Bold"/>
                <a:sym typeface="TT Norms Bold"/>
              </a:rPr>
              <a:t>кирәк булачак. </a:t>
            </a:r>
            <a:r>
              <a:rPr lang="tt-RU" smtClean="0">
                <a:solidFill>
                  <a:schemeClr val="tx1"/>
                </a:solidFill>
                <a:latin typeface="TT Norms Bold"/>
                <a:ea typeface="TT Norms Bold"/>
                <a:cs typeface="TT Norms Bold"/>
                <a:sym typeface="TT Norms Bold"/>
              </a:rPr>
              <a:t>Зуррак </a:t>
            </a:r>
            <a:r>
              <a:rPr lang="tt-RU" dirty="0" smtClean="0">
                <a:solidFill>
                  <a:schemeClr val="tx1"/>
                </a:solidFill>
                <a:latin typeface="TT Norms Bold"/>
                <a:ea typeface="TT Norms Bold"/>
                <a:cs typeface="TT Norms Bold"/>
                <a:sym typeface="TT Norms Bold"/>
              </a:rPr>
              <a:t>сумма булганда </a:t>
            </a:r>
            <a:r>
              <a:rPr lang="tt-RU" dirty="0" smtClean="0">
                <a:solidFill>
                  <a:schemeClr val="accent5">
                    <a:lumMod val="75000"/>
                  </a:schemeClr>
                </a:solidFill>
                <a:latin typeface="TT Norms Bold"/>
                <a:ea typeface="TT Norms Bold"/>
                <a:cs typeface="TT Norms Bold"/>
                <a:sym typeface="TT Norms Bold"/>
              </a:rPr>
              <a:t>залог</a:t>
            </a:r>
            <a:r>
              <a:rPr lang="tt-RU" dirty="0" smtClean="0">
                <a:solidFill>
                  <a:schemeClr val="tx1"/>
                </a:solidFill>
                <a:latin typeface="TT Norms Bold"/>
                <a:ea typeface="TT Norms Bold"/>
                <a:cs typeface="TT Norms Bold"/>
                <a:sym typeface="TT Norms Bold"/>
              </a:rPr>
              <a:t> та, </a:t>
            </a:r>
            <a:r>
              <a:rPr lang="tt-RU" dirty="0" smtClean="0">
                <a:solidFill>
                  <a:schemeClr val="accent5">
                    <a:lumMod val="75000"/>
                  </a:schemeClr>
                </a:solidFill>
                <a:latin typeface="TT Norms Bold"/>
                <a:ea typeface="TT Norms Bold"/>
                <a:cs typeface="TT Norms Bold"/>
                <a:sym typeface="TT Norms Bold"/>
              </a:rPr>
              <a:t>түләү җаваплылыгы </a:t>
            </a:r>
            <a:r>
              <a:rPr lang="tt-RU" dirty="0" smtClean="0">
                <a:solidFill>
                  <a:schemeClr val="tx1"/>
                </a:solidFill>
                <a:latin typeface="TT Norms Bold"/>
                <a:ea typeface="TT Norms Bold"/>
                <a:cs typeface="TT Norms Bold"/>
                <a:sym typeface="TT Norms Bold"/>
              </a:rPr>
              <a:t>да таләп ителә.</a:t>
            </a:r>
            <a:endParaRPr>
              <a:solidFill>
                <a:schemeClr val="tx1"/>
              </a:solidFill>
              <a:latin typeface="TT Norms Bold"/>
              <a:ea typeface="TT Norms Bold"/>
              <a:cs typeface="TT Norms Bold"/>
              <a:sym typeface="TT Norms Bold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190680" y="500018"/>
            <a:ext cx="538162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defTabSz="457200">
              <a:defRPr sz="3500" b="0">
                <a:solidFill>
                  <a:srgbClr val="2D2D2D"/>
                </a:solidFill>
                <a:latin typeface="TT Norms Bold"/>
                <a:ea typeface="TT Norms Bold"/>
                <a:cs typeface="TT Norms Bold"/>
                <a:sym typeface="TT Norms Bold"/>
              </a:defRPr>
            </a:pPr>
            <a:r>
              <a:rPr lang="tt-RU" sz="2800" dirty="0" smtClean="0"/>
              <a:t>Татарстан Республикасы </a:t>
            </a:r>
          </a:p>
          <a:p>
            <a:pPr algn="l" defTabSz="457200">
              <a:defRPr sz="3500" b="0">
                <a:solidFill>
                  <a:srgbClr val="2D2D2D"/>
                </a:solidFill>
                <a:latin typeface="TT Norms Bold"/>
                <a:ea typeface="TT Norms Bold"/>
                <a:cs typeface="TT Norms Bold"/>
                <a:sym typeface="TT Norms Bold"/>
              </a:defRPr>
            </a:pPr>
            <a:r>
              <a:rPr lang="tt-RU" sz="2800" dirty="0" smtClean="0"/>
              <a:t>Икътисад министрлыгы</a:t>
            </a:r>
            <a:endParaRPr lang="ru-RU" sz="2800" dirty="0"/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0" name="Image" descr="Image"/>
          <p:cNvPicPr>
            <a:picLocks noChangeAspect="1"/>
          </p:cNvPicPr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2019334" y="2631485"/>
            <a:ext cx="1857730" cy="1857730"/>
          </a:xfrm>
          <a:prstGeom prst="rect">
            <a:avLst/>
          </a:prstGeom>
          <a:ln w="12700">
            <a:miter lim="400000"/>
          </a:ln>
        </p:spPr>
      </p:pic>
      <p:sp>
        <p:nvSpPr>
          <p:cNvPr id="201" name="Фонд поддержки предпринимательства…"/>
          <p:cNvSpPr txBox="1"/>
          <p:nvPr/>
        </p:nvSpPr>
        <p:spPr>
          <a:xfrm>
            <a:off x="12889674" y="2765262"/>
            <a:ext cx="9946588" cy="1615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/>
          <a:p>
            <a:pPr algn="l" defTabSz="457200">
              <a:lnSpc>
                <a:spcPts val="5900"/>
              </a:lnSpc>
              <a:defRPr sz="5000" b="0">
                <a:solidFill>
                  <a:srgbClr val="2D2D2D"/>
                </a:solidFill>
                <a:latin typeface="TT Norms Bold"/>
                <a:ea typeface="TT Norms Bold"/>
                <a:cs typeface="TT Norms Bold"/>
                <a:sym typeface="TT Norms Bold"/>
              </a:defRPr>
            </a:pPr>
            <a:r>
              <a:rPr lang="tt-RU" smtClean="0"/>
              <a:t>Татарстан Республикасы </a:t>
            </a:r>
            <a:r>
              <a:rPr lang="tt-RU" dirty="0" smtClean="0"/>
              <a:t>Эшкуарлыкка ярдәм итү фонды</a:t>
            </a:r>
            <a:endParaRPr/>
          </a:p>
        </p:txBody>
      </p:sp>
      <p:sp>
        <p:nvSpPr>
          <p:cNvPr id="202" name="+7 (843) 524-90-90"/>
          <p:cNvSpPr txBox="1"/>
          <p:nvPr/>
        </p:nvSpPr>
        <p:spPr>
          <a:xfrm>
            <a:off x="13450061" y="8267804"/>
            <a:ext cx="9594156" cy="1308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14100"/>
              </a:lnSpc>
              <a:defRPr sz="8000" b="0">
                <a:solidFill>
                  <a:srgbClr val="5E3730"/>
                </a:solidFill>
                <a:latin typeface="TT Norms Bold"/>
                <a:ea typeface="TT Norms Bold"/>
                <a:cs typeface="TT Norms Bold"/>
                <a:sym typeface="TT Norms Bold"/>
              </a:defRPr>
            </a:lvl1pPr>
          </a:lstStyle>
          <a:p>
            <a:r>
              <a:t>+7 (843) 524-90-90</a:t>
            </a:r>
          </a:p>
        </p:txBody>
      </p:sp>
      <p:sp>
        <p:nvSpPr>
          <p:cNvPr id="203" name="г. Казань, ул. Петербургская, 28 Дом Предпринимателя"/>
          <p:cNvSpPr txBox="1"/>
          <p:nvPr/>
        </p:nvSpPr>
        <p:spPr>
          <a:xfrm>
            <a:off x="13338762" y="9991620"/>
            <a:ext cx="9940926" cy="23852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457200">
              <a:lnSpc>
                <a:spcPts val="8900"/>
              </a:lnSpc>
              <a:defRPr sz="5000" b="0">
                <a:solidFill>
                  <a:srgbClr val="5E5E5E"/>
                </a:solidFill>
                <a:latin typeface="TT Norms Bold"/>
                <a:ea typeface="TT Norms Bold"/>
                <a:cs typeface="TT Norms Bold"/>
                <a:sym typeface="TT Norms Bold"/>
              </a:defRPr>
            </a:pPr>
            <a:r>
              <a:rPr smtClean="0"/>
              <a:t>Казан</a:t>
            </a:r>
            <a:r>
              <a:rPr lang="tt-RU" dirty="0" smtClean="0"/>
              <a:t> ш., </a:t>
            </a:r>
            <a:r>
              <a:rPr smtClean="0"/>
              <a:t>Петербург</a:t>
            </a:r>
            <a:r>
              <a:rPr lang="tt-RU" dirty="0" smtClean="0"/>
              <a:t> ур.</a:t>
            </a:r>
            <a:r>
              <a:rPr smtClean="0"/>
              <a:t>, </a:t>
            </a:r>
            <a:r>
              <a:t>28</a:t>
            </a:r>
            <a:r>
              <a:rPr/>
              <a:t/>
            </a:r>
            <a:br>
              <a:rPr/>
            </a:br>
            <a:r>
              <a:rPr lang="tt-RU" sz="4500" dirty="0" smtClean="0">
                <a:latin typeface="TT Norms Medium"/>
                <a:sym typeface="TT Norms Medium"/>
              </a:rPr>
              <a:t>Эшкуар йорты</a:t>
            </a:r>
            <a:endParaRPr sz="4500">
              <a:latin typeface="TT Norms Medium"/>
              <a:ea typeface="TT Norms Medium"/>
              <a:cs typeface="TT Norms Medium"/>
              <a:sym typeface="TT Norms Medium"/>
            </a:endParaRPr>
          </a:p>
        </p:txBody>
      </p:sp>
      <p:sp>
        <p:nvSpPr>
          <p:cNvPr id="204" name="Консультации по телефону"/>
          <p:cNvSpPr txBox="1"/>
          <p:nvPr/>
        </p:nvSpPr>
        <p:spPr>
          <a:xfrm>
            <a:off x="13318735" y="6572248"/>
            <a:ext cx="8517135" cy="1615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 defTabSz="457200">
              <a:lnSpc>
                <a:spcPts val="5900"/>
              </a:lnSpc>
              <a:defRPr sz="4700" b="0">
                <a:solidFill>
                  <a:srgbClr val="2D2D2D"/>
                </a:solidFill>
                <a:latin typeface="TT Norms Regular"/>
                <a:ea typeface="TT Norms Regular"/>
                <a:cs typeface="TT Norms Regular"/>
                <a:sym typeface="TT Norms Regular"/>
              </a:defRPr>
            </a:lvl1pPr>
          </a:lstStyle>
          <a:p>
            <a:r>
              <a:rPr smtClean="0"/>
              <a:t>Консультаци</a:t>
            </a:r>
            <a:r>
              <a:rPr lang="tt-RU" dirty="0" smtClean="0"/>
              <a:t>яләр түбәндәге телефон буенча:</a:t>
            </a:r>
            <a:endParaRPr/>
          </a:p>
        </p:txBody>
      </p:sp>
      <p:pic>
        <p:nvPicPr>
          <p:cNvPr id="205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111089" y="4748735"/>
            <a:ext cx="5534948" cy="3027278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TextBox 8"/>
          <p:cNvSpPr txBox="1"/>
          <p:nvPr/>
        </p:nvSpPr>
        <p:spPr>
          <a:xfrm>
            <a:off x="3833754" y="2786034"/>
            <a:ext cx="8715436" cy="176458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ru-RU" sz="5400" b="0" dirty="0" smtClean="0"/>
              <a:t>Татарстан </a:t>
            </a:r>
            <a:r>
              <a:rPr lang="ru-RU" sz="5400" b="0" dirty="0" err="1" smtClean="0"/>
              <a:t>Республикасы</a:t>
            </a:r>
            <a:endParaRPr lang="en-US" sz="5400" b="0" dirty="0" smtClean="0"/>
          </a:p>
          <a:p>
            <a:r>
              <a:rPr lang="ru-RU" sz="5400" b="0" dirty="0" err="1" smtClean="0"/>
              <a:t>Икъ</a:t>
            </a:r>
            <a:r>
              <a:rPr lang="tt-RU" sz="5400" b="0" dirty="0" smtClean="0"/>
              <a:t>тисад министрлыгы</a:t>
            </a:r>
            <a:endParaRPr kumimoji="0" lang="ru-RU" sz="5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347</Words>
  <PresentationFormat>Произвольный</PresentationFormat>
  <Paragraphs>70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White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</cp:lastModifiedBy>
  <cp:revision>6</cp:revision>
  <dcterms:modified xsi:type="dcterms:W3CDTF">2018-11-20T15:52:40Z</dcterms:modified>
</cp:coreProperties>
</file>